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2"/>
  </p:notesMasterIdLst>
  <p:sldIdLst>
    <p:sldId id="484" r:id="rId5"/>
    <p:sldId id="911" r:id="rId6"/>
    <p:sldId id="925" r:id="rId7"/>
    <p:sldId id="796" r:id="rId8"/>
    <p:sldId id="3288" r:id="rId9"/>
    <p:sldId id="750" r:id="rId10"/>
    <p:sldId id="279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42"/>
    <a:srgbClr val="340079"/>
    <a:srgbClr val="348DD6"/>
    <a:srgbClr val="FAC817"/>
    <a:srgbClr val="D60070"/>
    <a:srgbClr val="31AB12"/>
    <a:srgbClr val="8CA8C2"/>
    <a:srgbClr val="22A8C2"/>
    <a:srgbClr val="E80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A1D1C-3969-498E-BC60-C25BF6A873FD}" v="10" dt="2023-11-22T15:38:54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EA84-E64E-48C3-AFD0-75F01E6B90D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F336-6182-4B51-839F-11C47D536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1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22A9DE8B-4283-1F4B-BDF9-8C8B1C56D2FA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8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FE14D-3B68-438F-AA92-A2C36950A2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DF3430-30A2-440C-B1D6-BE07EA606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78D2B1-A597-4C0E-9881-DE47D6EC413E}"/>
              </a:ext>
            </a:extLst>
          </p:cNvPr>
          <p:cNvSpPr/>
          <p:nvPr userDrawn="1"/>
        </p:nvSpPr>
        <p:spPr>
          <a:xfrm>
            <a:off x="7334250" y="107950"/>
            <a:ext cx="140970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29" y="841772"/>
            <a:ext cx="3429000" cy="17907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629" y="2701528"/>
            <a:ext cx="3429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8AA4F76-35CD-4DEE-A846-0378FC28E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4604" y="286166"/>
            <a:ext cx="1275846" cy="7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AC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94A042-2B0C-4B74-91C0-165CE550A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F4EB3E-3BC2-4D6B-9D89-38CAF348CEF8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C61E628-0943-47B0-93A7-FD151E0FB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6255"/>
            <a:ext cx="7886700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94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17435-4E2D-437E-9266-828287FC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2530"/>
            <a:ext cx="7886700" cy="2746970"/>
          </a:xfrm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008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0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1C89B5-CAD3-4EF7-8BCA-C04EF6C68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461EA3-09A8-DA00-937F-192E8A64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616" y="2219897"/>
            <a:ext cx="4561659" cy="26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C4442E-6B6E-30AB-F387-6A1B34DCE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3548"/>
            <a:ext cx="3666309" cy="5147048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icons to add image or graphic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22B8B-DBB8-440D-A91E-2F89C03E4339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2AE31B-0AE9-4F7B-B480-A532B3F90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1DF28E-E1E4-0A18-65F6-523B652D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616" y="973622"/>
            <a:ext cx="4561659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3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348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649370-5B59-49EC-A284-DE0138716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39D469-233E-856C-235E-158D7C3D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616" y="2219897"/>
            <a:ext cx="4561659" cy="26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233CC-AE93-F36A-FA00-2050B14100C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3548"/>
            <a:ext cx="3666309" cy="5147048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icons to add image or graphic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AEC8C-019F-486D-B864-1A55371E5745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051A23E-3B46-4EBE-A2CE-A208593E7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FD2643-C435-4842-358D-CD5836BC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616" y="973622"/>
            <a:ext cx="4561659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6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D6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829E0B-F3D9-4776-8C09-5287298B3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5C9766-9DF1-7136-637B-F9DC7DFB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616" y="2219897"/>
            <a:ext cx="4561659" cy="26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8B8FC3-917C-E965-D052-72207DB757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3548"/>
            <a:ext cx="3666309" cy="5147048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icons to add image or graphic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3D748-1623-42A0-BD1F-35B64C6B1070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0DD583F4-D378-469D-92A4-29B3A7143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BCC1A3-ACB9-289A-74D9-FE40C2FC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616" y="973622"/>
            <a:ext cx="4561659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8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31A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5B20F7-25E6-4391-9AA8-2E0F70D54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A389E6-08C0-8DAD-BC66-7324DA24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616" y="2219897"/>
            <a:ext cx="4561659" cy="26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8687D-E668-447E-8F12-AC28F1DF6A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3548"/>
            <a:ext cx="3666309" cy="5147048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icons to add image or graphic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CA627-82C2-49AD-9D7A-8C38CEAE2635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864527B-B111-4C7D-B751-918140A9CB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CC1909-C343-908E-A6F3-3DC89D4C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616" y="973622"/>
            <a:ext cx="4561659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6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rgbClr val="FAC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CCB0A9-CF54-4EEA-AE13-4C24DB680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616" y="2219897"/>
            <a:ext cx="4561659" cy="2674320"/>
          </a:xfrm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B9857D-C19B-619D-D182-39C782CBD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-3548"/>
            <a:ext cx="3666309" cy="5147048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icons to add image or 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04163-EE71-45A3-B6F3-512F8AFDF551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26F2116-BB12-446C-848F-44171E6C7C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616" y="973622"/>
            <a:ext cx="4561659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94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9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DBA3BD-90B3-4E25-8B03-ED3E75522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29" y="841772"/>
            <a:ext cx="3429000" cy="17907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629" y="2701528"/>
            <a:ext cx="3429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15115-9447-4A54-8365-569ACE292CEA}"/>
              </a:ext>
            </a:extLst>
          </p:cNvPr>
          <p:cNvSpPr/>
          <p:nvPr userDrawn="1"/>
        </p:nvSpPr>
        <p:spPr>
          <a:xfrm>
            <a:off x="7334250" y="107950"/>
            <a:ext cx="140970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77125A87-4891-4A2F-AA6C-284FFC64C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4604" y="286166"/>
            <a:ext cx="1275846" cy="7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5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EF822D-CAE0-4C5B-B0F9-1ECB55B00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29" y="841772"/>
            <a:ext cx="3429000" cy="17907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629" y="2701528"/>
            <a:ext cx="34290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FA311-B463-476A-A448-DF21A2B97A5E}"/>
              </a:ext>
            </a:extLst>
          </p:cNvPr>
          <p:cNvSpPr/>
          <p:nvPr userDrawn="1"/>
        </p:nvSpPr>
        <p:spPr>
          <a:xfrm>
            <a:off x="7334250" y="107950"/>
            <a:ext cx="140970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D7FE6DE1-5129-4DCB-A75B-D5049BF7A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4604" y="286166"/>
            <a:ext cx="1275846" cy="7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2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042D86-3F07-4D22-A229-E33377C49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5685" y="2708785"/>
            <a:ext cx="4539343" cy="101412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85B95-41CD-4854-99B5-A259ACF99836}"/>
              </a:ext>
            </a:extLst>
          </p:cNvPr>
          <p:cNvSpPr/>
          <p:nvPr userDrawn="1"/>
        </p:nvSpPr>
        <p:spPr>
          <a:xfrm>
            <a:off x="7334250" y="107950"/>
            <a:ext cx="140970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D66A69B-9D12-49EA-BD27-E8D7DC03E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4604" y="286166"/>
            <a:ext cx="1275846" cy="78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5686" y="841772"/>
            <a:ext cx="3429000" cy="17907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1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A3CFA-0D9C-4D36-B527-FB23E13CE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4333D0-A56E-43D7-A645-279F576333C7}"/>
              </a:ext>
            </a:extLst>
          </p:cNvPr>
          <p:cNvSpPr/>
          <p:nvPr userDrawn="1"/>
        </p:nvSpPr>
        <p:spPr>
          <a:xfrm>
            <a:off x="7676941" y="149216"/>
            <a:ext cx="1063885" cy="747039"/>
          </a:xfrm>
          <a:prstGeom prst="rect">
            <a:avLst/>
          </a:prstGeom>
          <a:solidFill>
            <a:srgbClr val="340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2530"/>
            <a:ext cx="7886700" cy="2746970"/>
          </a:xfrm>
        </p:spPr>
        <p:txBody>
          <a:bodyPr/>
          <a:lstStyle>
            <a:lvl1pPr>
              <a:defRPr>
                <a:solidFill>
                  <a:srgbClr val="000942"/>
                </a:solidFill>
              </a:defRPr>
            </a:lvl1pPr>
            <a:lvl2pPr>
              <a:defRPr>
                <a:solidFill>
                  <a:srgbClr val="000942"/>
                </a:solidFill>
              </a:defRPr>
            </a:lvl2pPr>
            <a:lvl3pPr>
              <a:defRPr>
                <a:solidFill>
                  <a:srgbClr val="000942"/>
                </a:solidFill>
              </a:defRPr>
            </a:lvl3pPr>
            <a:lvl4pPr>
              <a:defRPr>
                <a:solidFill>
                  <a:srgbClr val="000942"/>
                </a:solidFill>
              </a:defRPr>
            </a:lvl4pPr>
            <a:lvl5pPr>
              <a:defRPr>
                <a:solidFill>
                  <a:srgbClr val="0009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 descr="A picture containing text, window, clipart&#10;&#10;Description automatically generated">
            <a:extLst>
              <a:ext uri="{FF2B5EF4-FFF2-40B4-BE49-F238E27FC236}">
                <a16:creationId xmlns:a16="http://schemas.microsoft.com/office/drawing/2014/main" id="{6928ECE1-C271-4168-902F-5B218C643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1258" y="254000"/>
            <a:ext cx="913287" cy="55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6255"/>
            <a:ext cx="7886700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94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73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348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DEA67C-E99F-4EC3-905E-01433FA44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3DD6B1-191A-4181-B758-F7AB1ADB8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2530"/>
            <a:ext cx="7886700" cy="2746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53C66-868B-489B-9F4A-F816D8C9FE2F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530CDB7-BE24-4327-B6BD-4C5127734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6255"/>
            <a:ext cx="7886700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7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00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67EFB2-B14E-4318-8974-F7ECAF92B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50692-2C9A-46BB-BF78-69D8243F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2530"/>
            <a:ext cx="7886700" cy="2746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24272-8911-49C1-BAC8-B60485F86C7C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BE756810-6738-48C6-AC2F-1C1C678BA6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6255"/>
            <a:ext cx="7886700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D60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8738B0-F628-494B-9CA2-D8B5E0D0C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C72A67-8385-4C10-BC11-6441DB9D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2530"/>
            <a:ext cx="7886700" cy="2746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84D49-0B75-4B6A-A45C-5BB32C999744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A131A11-A163-42E1-800D-CB76ED1E4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6255"/>
            <a:ext cx="7886700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3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1A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70EF72-78E4-49C7-B3A2-125452DBE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9C0C3E-33F2-492F-B665-89B99577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2530"/>
            <a:ext cx="7886700" cy="2746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7F369-D7F2-459C-B063-BABB683D8C46}"/>
              </a:ext>
            </a:extLst>
          </p:cNvPr>
          <p:cNvSpPr/>
          <p:nvPr userDrawn="1"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35A845EB-785A-44E8-8F2A-ABD535664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6255"/>
            <a:ext cx="7886700" cy="99417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59846-86E1-5940-8C0F-B946A747EE4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12F3-A74F-E04A-9E6A-5ECB40E0E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5" r:id="rId4"/>
    <p:sldLayoutId id="2147483676" r:id="rId5"/>
    <p:sldLayoutId id="2147483662" r:id="rId6"/>
    <p:sldLayoutId id="2147483677" r:id="rId7"/>
    <p:sldLayoutId id="2147483681" r:id="rId8"/>
    <p:sldLayoutId id="2147483679" r:id="rId9"/>
    <p:sldLayoutId id="214748368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6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94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18"/>
        </a:buBlip>
        <a:defRPr sz="2100" kern="1200">
          <a:solidFill>
            <a:srgbClr val="00094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9"/>
        </a:buBlip>
        <a:defRPr sz="1800" kern="1200">
          <a:solidFill>
            <a:srgbClr val="00094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500" kern="1200">
          <a:solidFill>
            <a:srgbClr val="00094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94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94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483708" y="1676400"/>
            <a:ext cx="3429000" cy="17907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300" dirty="0"/>
              <a:t>2024 Silicon Photonics Student Device Fabrication</a:t>
            </a:r>
            <a:endParaRPr lang="en-US" sz="33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0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FA11F2-4957-4897-A4FE-627EF7CD8765}"/>
              </a:ext>
            </a:extLst>
          </p:cNvPr>
          <p:cNvSpPr/>
          <p:nvPr/>
        </p:nvSpPr>
        <p:spPr>
          <a:xfrm>
            <a:off x="0" y="-3547"/>
            <a:ext cx="3666309" cy="514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44920-E4D0-473D-BB60-C31FB70F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616" y="1622121"/>
            <a:ext cx="4561659" cy="350728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What is it?</a:t>
            </a:r>
          </a:p>
          <a:p>
            <a:pPr lvl="1"/>
            <a:r>
              <a:rPr lang="en-GB" dirty="0"/>
              <a:t>A rapid turnaround silicon photonics fabrication batch</a:t>
            </a:r>
          </a:p>
          <a:p>
            <a:pPr lvl="1"/>
            <a:endParaRPr lang="en-GB" dirty="0"/>
          </a:p>
          <a:p>
            <a:r>
              <a:rPr lang="en-GB" dirty="0"/>
              <a:t>Who is it for?</a:t>
            </a:r>
          </a:p>
          <a:p>
            <a:pPr lvl="1"/>
            <a:r>
              <a:rPr lang="en-GB" dirty="0"/>
              <a:t>Access is only for undergraduate students or Masters students</a:t>
            </a:r>
          </a:p>
          <a:p>
            <a:pPr lvl="1"/>
            <a:endParaRPr lang="en-GB" dirty="0"/>
          </a:p>
          <a:p>
            <a:r>
              <a:rPr lang="en-GB" dirty="0"/>
              <a:t>How much does it cost?</a:t>
            </a:r>
          </a:p>
          <a:p>
            <a:pPr lvl="1"/>
            <a:r>
              <a:rPr lang="en-GB" dirty="0"/>
              <a:t>£100 per student</a:t>
            </a:r>
          </a:p>
          <a:p>
            <a:pPr lvl="1"/>
            <a:endParaRPr lang="en-GB" dirty="0"/>
          </a:p>
          <a:p>
            <a:r>
              <a:rPr lang="en-GB" dirty="0"/>
              <a:t>How quickly will I receive my chips?</a:t>
            </a:r>
          </a:p>
          <a:p>
            <a:pPr lvl="1"/>
            <a:r>
              <a:rPr lang="en-GB" dirty="0"/>
              <a:t>2 weeks after submitting your design file</a:t>
            </a:r>
          </a:p>
          <a:p>
            <a:pPr lvl="1"/>
            <a:endParaRPr lang="en-GB" dirty="0"/>
          </a:p>
          <a:p>
            <a:r>
              <a:rPr lang="en-GB" dirty="0"/>
              <a:t>When does the programme run?</a:t>
            </a:r>
          </a:p>
          <a:p>
            <a:pPr lvl="1"/>
            <a:r>
              <a:rPr lang="en-GB" dirty="0"/>
              <a:t>The programme runs annually, approximately in March every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104113-3C2F-4F36-9446-1912F87E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616" y="798258"/>
            <a:ext cx="4561659" cy="994172"/>
          </a:xfrm>
        </p:spPr>
        <p:txBody>
          <a:bodyPr/>
          <a:lstStyle/>
          <a:p>
            <a:r>
              <a:rPr lang="en-US" dirty="0"/>
              <a:t>Silicon photonics for students</a:t>
            </a:r>
            <a:endParaRPr lang="en-GB" dirty="0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07838C7-D14C-4399-A567-C69674C8F8B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29009" y="734574"/>
            <a:ext cx="5143502" cy="367435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F4D9FE-1D09-4CE9-A6D6-AC43301A4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5F2A05-E72F-4F1D-B629-6328B8812151}"/>
              </a:ext>
            </a:extLst>
          </p:cNvPr>
          <p:cNvSpPr/>
          <p:nvPr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2F9281E-7DB7-4DBA-84D6-3C319F566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device&#10;&#10;Description automatically generated">
            <a:extLst>
              <a:ext uri="{FF2B5EF4-FFF2-40B4-BE49-F238E27FC236}">
                <a16:creationId xmlns:a16="http://schemas.microsoft.com/office/drawing/2014/main" id="{EB95C115-BA7F-81AB-9684-44502A6002F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8357" r="5815"/>
          <a:stretch/>
        </p:blipFill>
        <p:spPr>
          <a:xfrm>
            <a:off x="0" y="309509"/>
            <a:ext cx="3665538" cy="483399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FB319-CAD9-E694-C850-73F66F2F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platform will be 220 nm Si / 2 µm BOX silicon-on-insulator (SOI)</a:t>
            </a:r>
          </a:p>
          <a:p>
            <a:r>
              <a:rPr lang="en-GB" dirty="0"/>
              <a:t>There will be a single partial Si etch</a:t>
            </a:r>
          </a:p>
          <a:p>
            <a:pPr lvl="1"/>
            <a:r>
              <a:rPr lang="en-GB" dirty="0"/>
              <a:t>Etch depth = 120 nm</a:t>
            </a:r>
          </a:p>
          <a:p>
            <a:r>
              <a:rPr lang="en-GB" dirty="0"/>
              <a:t>Minimum resist feature size = 300 nm</a:t>
            </a:r>
          </a:p>
          <a:p>
            <a:r>
              <a:rPr lang="en-GB" dirty="0"/>
              <a:t>Minimum resist gap = 200 nm</a:t>
            </a:r>
          </a:p>
          <a:p>
            <a:r>
              <a:rPr lang="en-GB" dirty="0"/>
              <a:t>1 µm SiO</a:t>
            </a:r>
            <a:r>
              <a:rPr lang="en-GB" baseline="-25000" dirty="0"/>
              <a:t>2</a:t>
            </a:r>
            <a:r>
              <a:rPr lang="en-GB" dirty="0"/>
              <a:t> cladding layer</a:t>
            </a:r>
          </a:p>
          <a:p>
            <a:r>
              <a:rPr lang="en-GB" dirty="0"/>
              <a:t>Design area per student = 3 x 6 mm</a:t>
            </a:r>
            <a:r>
              <a:rPr lang="en-GB" baseline="30000" dirty="0"/>
              <a:t>2</a:t>
            </a:r>
          </a:p>
          <a:p>
            <a:r>
              <a:rPr lang="en-GB" dirty="0"/>
              <a:t>Standard devices will be shared (</a:t>
            </a:r>
            <a:r>
              <a:rPr lang="el-GR" dirty="0"/>
              <a:t>λ = 1550 </a:t>
            </a:r>
            <a:r>
              <a:rPr lang="en-GB" dirty="0"/>
              <a:t>nm):</a:t>
            </a:r>
          </a:p>
          <a:p>
            <a:pPr lvl="1"/>
            <a:r>
              <a:rPr lang="en-GB" dirty="0"/>
              <a:t>Grating coupler</a:t>
            </a:r>
          </a:p>
          <a:p>
            <a:pPr lvl="1"/>
            <a:r>
              <a:rPr lang="en-GB" dirty="0"/>
              <a:t>1x2 MMI</a:t>
            </a:r>
          </a:p>
          <a:p>
            <a:pPr lvl="1"/>
            <a:r>
              <a:rPr lang="en-GB" dirty="0"/>
              <a:t>2x2 MMI</a:t>
            </a:r>
          </a:p>
          <a:p>
            <a:pPr lvl="1"/>
            <a:r>
              <a:rPr lang="en-GB" dirty="0"/>
              <a:t>Waveguide crossing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B4503-9752-1E83-DFFE-AE05D33D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rules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488082-83BF-86EC-622A-EEBDED39C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618412C-1125-45E7-9CFD-41C79011F597}"/>
              </a:ext>
            </a:extLst>
          </p:cNvPr>
          <p:cNvSpPr txBox="1">
            <a:spLocks/>
          </p:cNvSpPr>
          <p:nvPr/>
        </p:nvSpPr>
        <p:spPr>
          <a:xfrm>
            <a:off x="3946616" y="1830433"/>
            <a:ext cx="5061731" cy="3198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/>
              <a:t>Contract signed, and confirmation of number of student submissions: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Thursday 8</a:t>
            </a:r>
            <a:r>
              <a:rPr lang="en-GB" baseline="30000" dirty="0"/>
              <a:t>th</a:t>
            </a:r>
            <a:r>
              <a:rPr lang="en-GB" dirty="0"/>
              <a:t> February 2024</a:t>
            </a:r>
          </a:p>
          <a:p>
            <a:pPr>
              <a:lnSpc>
                <a:spcPct val="110000"/>
              </a:lnSpc>
            </a:pPr>
            <a:r>
              <a:rPr lang="en-GB" dirty="0"/>
              <a:t>Purchase order deadline: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Thursday 22</a:t>
            </a:r>
            <a:r>
              <a:rPr lang="en-GB" baseline="30000" dirty="0"/>
              <a:t>nd</a:t>
            </a:r>
            <a:r>
              <a:rPr lang="en-GB" dirty="0"/>
              <a:t> February 2024</a:t>
            </a:r>
          </a:p>
          <a:p>
            <a:pPr>
              <a:lnSpc>
                <a:spcPct val="110000"/>
              </a:lnSpc>
            </a:pPr>
            <a:r>
              <a:rPr lang="en-GB" dirty="0"/>
              <a:t>Mask submission deadline: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Thursday 7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u="sng" dirty="0"/>
              <a:t>There will be no extensions under any circumstances</a:t>
            </a:r>
          </a:p>
          <a:p>
            <a:pPr>
              <a:lnSpc>
                <a:spcPct val="110000"/>
              </a:lnSpc>
            </a:pPr>
            <a:r>
              <a:rPr lang="en-GB" dirty="0"/>
              <a:t>Target chip delivery date: 22</a:t>
            </a:r>
            <a:r>
              <a:rPr lang="en-GB" baseline="30000" dirty="0"/>
              <a:t>nd</a:t>
            </a:r>
            <a:r>
              <a:rPr lang="en-GB" dirty="0"/>
              <a:t> March 2024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1D92C7-F63D-4962-8B41-1AE20739EE94}"/>
              </a:ext>
            </a:extLst>
          </p:cNvPr>
          <p:cNvSpPr/>
          <p:nvPr/>
        </p:nvSpPr>
        <p:spPr>
          <a:xfrm>
            <a:off x="0" y="-3547"/>
            <a:ext cx="3666309" cy="514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52EA2-AECC-4771-4DF9-A32FCC60B6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CF457B-2655-431B-9A9B-1E24D751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 deadlines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7326A-187C-4A72-901E-00191C1F5956}"/>
              </a:ext>
            </a:extLst>
          </p:cNvPr>
          <p:cNvSpPr/>
          <p:nvPr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19CE943D-2BF9-4150-86D2-55E97A76F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pic>
        <p:nvPicPr>
          <p:cNvPr id="8" name="Content Placeholder 7" descr="A picture containing text, building, outdoor, ground&#10;&#10;Description automatically generated">
            <a:extLst>
              <a:ext uri="{FF2B5EF4-FFF2-40B4-BE49-F238E27FC236}">
                <a16:creationId xmlns:a16="http://schemas.microsoft.com/office/drawing/2014/main" id="{6BF6DE2C-E3AF-463E-A7CE-62AE218F8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342900"/>
            <a:ext cx="3675364" cy="48006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3B7E1-9D17-41F4-9121-D09F63E0D0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C233AAB-FE08-499D-9970-6E7160BBEFC5}"/>
              </a:ext>
            </a:extLst>
          </p:cNvPr>
          <p:cNvSpPr txBox="1">
            <a:spLocks/>
          </p:cNvSpPr>
          <p:nvPr/>
        </p:nvSpPr>
        <p:spPr>
          <a:xfrm>
            <a:off x="3946616" y="1830433"/>
            <a:ext cx="4561659" cy="306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Sign contract, agreeing to terms and conditions: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 contract is valid for 5 years so will not have to be signed again for subsequent 4 years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If you already have a signed contract in place, skip straight to step 2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>
                <a:solidFill>
                  <a:schemeClr val="tx1"/>
                </a:solidFill>
              </a:rPr>
              <a:t>Each year, complete an order form: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Form to be returned to University of Southampton to confirm number of student submissions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dirty="0">
                <a:solidFill>
                  <a:schemeClr val="tx1"/>
                </a:solidFill>
              </a:rPr>
              <a:t>Submit purchase order to University of Southampton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dirty="0">
                <a:solidFill>
                  <a:schemeClr val="tx1"/>
                </a:solidFill>
              </a:rPr>
              <a:t>Submit mask design for all students in single .</a:t>
            </a:r>
            <a:r>
              <a:rPr lang="en-GB" dirty="0" err="1">
                <a:solidFill>
                  <a:schemeClr val="tx1"/>
                </a:solidFill>
              </a:rPr>
              <a:t>gdsII</a:t>
            </a:r>
            <a:r>
              <a:rPr lang="en-GB" dirty="0">
                <a:solidFill>
                  <a:schemeClr val="tx1"/>
                </a:solidFill>
              </a:rPr>
              <a:t> file by email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9D7D79-FE7A-44CB-ADBD-B2B5D3066FCB}"/>
              </a:ext>
            </a:extLst>
          </p:cNvPr>
          <p:cNvSpPr/>
          <p:nvPr/>
        </p:nvSpPr>
        <p:spPr>
          <a:xfrm>
            <a:off x="0" y="-3547"/>
            <a:ext cx="3666309" cy="514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D00D-2586-8806-9347-2A99321D31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4050B-B07D-4E1B-AD33-A6138E7F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Submission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33FD3-3744-4FF9-AFA0-BE92A89C69C8}"/>
              </a:ext>
            </a:extLst>
          </p:cNvPr>
          <p:cNvSpPr/>
          <p:nvPr/>
        </p:nvSpPr>
        <p:spPr>
          <a:xfrm>
            <a:off x="7664450" y="202716"/>
            <a:ext cx="1079500" cy="69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41D011BE-8509-4EA1-9847-998730AFB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804" y="247650"/>
            <a:ext cx="920246" cy="563058"/>
          </a:xfrm>
          <a:prstGeom prst="rect">
            <a:avLst/>
          </a:prstGeom>
        </p:spPr>
      </p:pic>
      <p:pic>
        <p:nvPicPr>
          <p:cNvPr id="7" name="Content Placeholder 6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F2A69E51-2E86-42A4-9900-9CE612A6D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95835"/>
            <a:ext cx="3675433" cy="484766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62FC64-3944-4DAE-BB58-E1EE697143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48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student will receive a single 25 x 33 mm</a:t>
            </a:r>
            <a:r>
              <a:rPr lang="en-GB" baseline="30000" dirty="0"/>
              <a:t>2</a:t>
            </a:r>
            <a:r>
              <a:rPr lang="en-GB" dirty="0"/>
              <a:t> chip that contains their designs, in addition to all the designs from other partners in the project, with a schematic of where to find their own design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336888-1310-F9EC-5B86-435EB1FA1E30}"/>
              </a:ext>
            </a:extLst>
          </p:cNvPr>
          <p:cNvSpPr/>
          <p:nvPr/>
        </p:nvSpPr>
        <p:spPr>
          <a:xfrm>
            <a:off x="0" y="0"/>
            <a:ext cx="366630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39B63FE-FA47-90CE-E7E9-0575B05E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9508" y="513929"/>
            <a:ext cx="4045324" cy="33134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E54FE5-61FC-8E5F-EF61-8AEB8622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1" y="4341297"/>
            <a:ext cx="1228398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5981F3-B62D-96D6-75AB-E65EFE4A0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405" y="4341297"/>
            <a:ext cx="141590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7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3F64A7-D139-432A-A6B0-FDA09CEB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33" y="1813505"/>
            <a:ext cx="5799667" cy="326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25FC1-7776-1670-A452-92D98275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5328-4526-44AA-81A6-9BA5BCA9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2530"/>
            <a:ext cx="6457950" cy="2746970"/>
          </a:xfrm>
        </p:spPr>
        <p:txBody>
          <a:bodyPr/>
          <a:lstStyle/>
          <a:p>
            <a:r>
              <a:rPr lang="en-GB" dirty="0"/>
              <a:t>For any technical or logistical matters, contact the CORNERSTONE team:</a:t>
            </a:r>
          </a:p>
          <a:p>
            <a:pPr lvl="1"/>
            <a:r>
              <a:rPr lang="en-GB" dirty="0"/>
              <a:t>cornerstone@soton.ac.uk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40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NERSTONE">
      <a:dk1>
        <a:srgbClr val="000942"/>
      </a:dk1>
      <a:lt1>
        <a:srgbClr val="FFFFFF"/>
      </a:lt1>
      <a:dk2>
        <a:srgbClr val="340079"/>
      </a:dk2>
      <a:lt2>
        <a:srgbClr val="FFFFFF"/>
      </a:lt2>
      <a:accent1>
        <a:srgbClr val="348DD6"/>
      </a:accent1>
      <a:accent2>
        <a:srgbClr val="FAC817"/>
      </a:accent2>
      <a:accent3>
        <a:srgbClr val="31AB12"/>
      </a:accent3>
      <a:accent4>
        <a:srgbClr val="E80E34"/>
      </a:accent4>
      <a:accent5>
        <a:srgbClr val="8CA8C2"/>
      </a:accent5>
      <a:accent6>
        <a:srgbClr val="D60070"/>
      </a:accent6>
      <a:hlink>
        <a:srgbClr val="348DD6"/>
      </a:hlink>
      <a:folHlink>
        <a:srgbClr val="8CA8C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9bc0a9-d706-43ab-8d4d-431ee86bcb8b" xsi:nil="true"/>
    <lcf76f155ced4ddcb4097134ff3c332f xmlns="9f8affc1-1773-451c-8f00-5d38c91816e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187E07B5CD24598F0DE2435390DA9" ma:contentTypeVersion="16" ma:contentTypeDescription="Create a new document." ma:contentTypeScope="" ma:versionID="6db35ec6b8011919a94ecf1f01f170c1">
  <xsd:schema xmlns:xsd="http://www.w3.org/2001/XMLSchema" xmlns:xs="http://www.w3.org/2001/XMLSchema" xmlns:p="http://schemas.microsoft.com/office/2006/metadata/properties" xmlns:ns2="9f8affc1-1773-451c-8f00-5d38c91816ea" xmlns:ns3="679bc0a9-d706-43ab-8d4d-431ee86bcb8b" targetNamespace="http://schemas.microsoft.com/office/2006/metadata/properties" ma:root="true" ma:fieldsID="f5e06d19895286b97a0c348cd82033fa" ns2:_="" ns3:_="">
    <xsd:import namespace="9f8affc1-1773-451c-8f00-5d38c91816ea"/>
    <xsd:import namespace="679bc0a9-d706-43ab-8d4d-431ee86bc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ffc1-1773-451c-8f00-5d38c91816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bc0a9-d706-43ab-8d4d-431ee86bcb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74992a1-1a72-43cf-ad51-006eafc568cd}" ma:internalName="TaxCatchAll" ma:showField="CatchAllData" ma:web="679bc0a9-d706-43ab-8d4d-431ee86bc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A823E7-1A3C-47BA-81AF-D9C7FC700386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9f8affc1-1773-451c-8f00-5d38c91816e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79bc0a9-d706-43ab-8d4d-431ee86bcb8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A146F5A-85F2-48DE-88E1-7CFC38E3C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4DCE43-2C57-4ECB-A59A-F443D1EA7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8affc1-1773-451c-8f00-5d38c91816ea"/>
    <ds:schemaRef ds:uri="679bc0a9-d706-43ab-8d4d-431ee86bc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350</Words>
  <Application>Microsoft Office PowerPoint</Application>
  <PresentationFormat>On-screen Show (16:9)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Georgia</vt:lpstr>
      <vt:lpstr>Century Gothic</vt:lpstr>
      <vt:lpstr>Arial</vt:lpstr>
      <vt:lpstr>Office Theme</vt:lpstr>
      <vt:lpstr>2024 Silicon Photonics Student Device Fabrication</vt:lpstr>
      <vt:lpstr>Silicon photonics for students</vt:lpstr>
      <vt:lpstr>Design rules</vt:lpstr>
      <vt:lpstr>2024 deadlines</vt:lpstr>
      <vt:lpstr>Submission process</vt:lpstr>
      <vt:lpstr>Deliverables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cornerstone@soton.ac.uk</dc:creator>
  <cp:lastModifiedBy>Sarah-Jane Bridger</cp:lastModifiedBy>
  <cp:revision>29</cp:revision>
  <dcterms:created xsi:type="dcterms:W3CDTF">2022-07-30T12:05:13Z</dcterms:created>
  <dcterms:modified xsi:type="dcterms:W3CDTF">2024-01-02T13:52:40Z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0x01010031B187E07B5CD24598F0DE2435390DA9</vt:lpwstr>
  </property>
  <property fmtid="{D5CDD505-2E9C-101B-9397-08002B2CF9AE}" pid="3" name="MediaServiceImageTags">
    <vt:lpwstr/>
  </property>
</Properties>
</file>