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Lst>
  <p:notesMasterIdLst>
    <p:notesMasterId r:id="rId13"/>
  </p:notesMasterIdLst>
  <p:sldIdLst>
    <p:sldId id="256" r:id="rId5"/>
    <p:sldId id="266" r:id="rId6"/>
    <p:sldId id="291" r:id="rId7"/>
    <p:sldId id="272" r:id="rId8"/>
    <p:sldId id="270" r:id="rId9"/>
    <p:sldId id="263" r:id="rId10"/>
    <p:sldId id="290" r:id="rId11"/>
    <p:sldId id="271" r:id="rId12"/>
  </p:sldIdLst>
  <p:sldSz cx="9144000" cy="5143500" type="screen16x9"/>
  <p:notesSz cx="6858000" cy="9144000"/>
  <p:embeddedFontLst>
    <p:embeddedFont>
      <p:font typeface="Century Gothic" panose="020B0502020202020204" pitchFamily="34" charset="0"/>
      <p:regular r:id="rId14"/>
      <p:bold r:id="rId15"/>
      <p:italic r:id="rId16"/>
      <p:boldItalic r:id="rId1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A86"/>
    <a:srgbClr val="EAB200"/>
    <a:srgbClr val="31AB12"/>
    <a:srgbClr val="8CA8C2"/>
    <a:srgbClr val="5318AB"/>
    <a:srgbClr val="DAA600"/>
    <a:srgbClr val="000942"/>
    <a:srgbClr val="E80E34"/>
    <a:srgbClr val="D60070"/>
    <a:srgbClr val="348D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7D4356-1816-4554-B469-9AB5A5616C28}" v="1162" dt="2025-10-08T14:07:17.4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36" autoAdjust="0"/>
  </p:normalViewPr>
  <p:slideViewPr>
    <p:cSldViewPr snapToGrid="0">
      <p:cViewPr varScale="1">
        <p:scale>
          <a:sx n="131" d="100"/>
          <a:sy n="131" d="100"/>
        </p:scale>
        <p:origin x="144" y="168"/>
      </p:cViewPr>
      <p:guideLst/>
    </p:cSldViewPr>
  </p:slideViewPr>
  <p:notesTextViewPr>
    <p:cViewPr>
      <p:scale>
        <a:sx n="1" d="1"/>
        <a:sy n="1" d="1"/>
      </p:scale>
      <p:origin x="0" y="0"/>
    </p:cViewPr>
  </p:notesTextViewPr>
  <p:notesViewPr>
    <p:cSldViewPr snapToGrid="0">
      <p:cViewPr varScale="1">
        <p:scale>
          <a:sx n="81" d="100"/>
          <a:sy n="81" d="100"/>
        </p:scale>
        <p:origin x="304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7.xml"/><Relationship Id="rId5" Type="http://schemas.openxmlformats.org/officeDocument/2006/relationships/slide" Target="../slides/slide6.xml"/><Relationship Id="rId4"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1E5634-0A8F-453F-A1F5-BDA4DB4993B3}"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GB"/>
        </a:p>
      </dgm:t>
    </dgm:pt>
    <dgm:pt modelId="{2E39190F-02AB-4278-A781-0D72703EFE26}">
      <dgm:prSet phldrT="[Text]" custT="1"/>
      <dgm:spPr>
        <a:solidFill>
          <a:srgbClr val="348DD6">
            <a:alpha val="50000"/>
          </a:srgbClr>
        </a:solidFill>
      </dgm:spPr>
      <dgm:t>
        <a:bodyPr/>
        <a:lstStyle/>
        <a:p>
          <a:r>
            <a:rPr lang="en-GB" sz="1200" dirty="0">
              <a:solidFill>
                <a:schemeClr val="bg1"/>
              </a:solidFill>
            </a:rPr>
            <a:t>overarching strategy</a:t>
          </a:r>
        </a:p>
      </dgm:t>
    </dgm:pt>
    <dgm:pt modelId="{45BDE555-5342-472F-BD9E-2D30D592254E}" type="parTrans" cxnId="{744A67C8-B15D-4DA5-872D-E8DB786BF3DC}">
      <dgm:prSet/>
      <dgm:spPr/>
      <dgm:t>
        <a:bodyPr/>
        <a:lstStyle/>
        <a:p>
          <a:endParaRPr lang="en-GB"/>
        </a:p>
      </dgm:t>
    </dgm:pt>
    <dgm:pt modelId="{08EFD2C8-D70D-4C58-BCC7-0088E6F0A93A}" type="sibTrans" cxnId="{744A67C8-B15D-4DA5-872D-E8DB786BF3DC}">
      <dgm:prSet/>
      <dgm:spPr/>
      <dgm:t>
        <a:bodyPr/>
        <a:lstStyle/>
        <a:p>
          <a:endParaRPr lang="en-GB"/>
        </a:p>
      </dgm:t>
    </dgm:pt>
    <dgm:pt modelId="{8CAA4F90-84C9-4897-8E9D-43C07B726693}">
      <dgm:prSet phldrT="[Text]" custT="1"/>
      <dgm:spPr>
        <a:solidFill>
          <a:srgbClr val="5318AB">
            <a:alpha val="50000"/>
          </a:srgbClr>
        </a:solidFill>
      </dgm:spPr>
      <dgm:t>
        <a:bodyPr/>
        <a:lstStyle/>
        <a:p>
          <a:r>
            <a:rPr lang="en-GB" sz="800" dirty="0">
              <a:solidFill>
                <a:schemeClr val="bg1"/>
              </a:solidFill>
            </a:rPr>
            <a:t>scientific strategy</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C6C9CEF5-C5F2-4755-BF47-2B8E45712562}" type="parTrans" cxnId="{24CBF817-9C06-4698-A072-A46648DD92F8}">
      <dgm:prSet/>
      <dgm:spPr/>
      <dgm:t>
        <a:bodyPr/>
        <a:lstStyle/>
        <a:p>
          <a:endParaRPr lang="en-GB"/>
        </a:p>
      </dgm:t>
    </dgm:pt>
    <dgm:pt modelId="{A5DC365E-0205-46CD-BAB8-7EF691490522}" type="sibTrans" cxnId="{24CBF817-9C06-4698-A072-A46648DD92F8}">
      <dgm:prSet/>
      <dgm:spPr/>
      <dgm:t>
        <a:bodyPr/>
        <a:lstStyle/>
        <a:p>
          <a:endParaRPr lang="en-GB"/>
        </a:p>
      </dgm:t>
    </dgm:pt>
    <dgm:pt modelId="{D67F64E3-5395-40DF-A1F6-1C4FAFE31C02}">
      <dgm:prSet phldrT="[Text]" custT="1"/>
      <dgm:spPr>
        <a:solidFill>
          <a:srgbClr val="D60070">
            <a:alpha val="50000"/>
          </a:srgbClr>
        </a:solidFill>
      </dgm:spPr>
      <dgm:t>
        <a:bodyPr/>
        <a:lstStyle/>
        <a:p>
          <a:r>
            <a:rPr lang="en-GB" sz="800" dirty="0">
              <a:solidFill>
                <a:schemeClr val="bg1"/>
              </a:solidFill>
            </a:rPr>
            <a:t>commercialisation strategy</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6610E28C-47ED-4F1F-B890-14F529610983}" type="parTrans" cxnId="{4C471EBE-ECBD-4570-89FD-7509C87EE40F}">
      <dgm:prSet/>
      <dgm:spPr/>
      <dgm:t>
        <a:bodyPr/>
        <a:lstStyle/>
        <a:p>
          <a:endParaRPr lang="en-GB"/>
        </a:p>
      </dgm:t>
    </dgm:pt>
    <dgm:pt modelId="{A6E2A626-33FB-4B7D-BC22-DDD14A5DDCA9}" type="sibTrans" cxnId="{4C471EBE-ECBD-4570-89FD-7509C87EE40F}">
      <dgm:prSet/>
      <dgm:spPr/>
      <dgm:t>
        <a:bodyPr/>
        <a:lstStyle/>
        <a:p>
          <a:endParaRPr lang="en-GB"/>
        </a:p>
      </dgm:t>
    </dgm:pt>
    <dgm:pt modelId="{31E980BA-6950-496A-8F26-1D6299BF21F2}">
      <dgm:prSet phldrT="[Text]" custT="1"/>
      <dgm:spPr>
        <a:solidFill>
          <a:srgbClr val="8CA8C2">
            <a:alpha val="50000"/>
          </a:srgbClr>
        </a:solidFill>
      </dgm:spPr>
      <dgm:t>
        <a:bodyPr/>
        <a:lstStyle/>
        <a:p>
          <a:r>
            <a:rPr lang="en-GB" sz="800" dirty="0">
              <a:solidFill>
                <a:schemeClr val="bg1"/>
              </a:solidFill>
            </a:rPr>
            <a:t>Equality, Diversity and Inclusion (EDI) strategy</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870E56BE-AE06-479F-913F-525636D1B452}" type="parTrans" cxnId="{5E1A0673-7632-4D7E-BA27-57E2085484C3}">
      <dgm:prSet/>
      <dgm:spPr/>
      <dgm:t>
        <a:bodyPr/>
        <a:lstStyle/>
        <a:p>
          <a:endParaRPr lang="en-GB"/>
        </a:p>
      </dgm:t>
    </dgm:pt>
    <dgm:pt modelId="{351401D9-90E0-4A01-99B1-C2DD51D767FC}" type="sibTrans" cxnId="{5E1A0673-7632-4D7E-BA27-57E2085484C3}">
      <dgm:prSet/>
      <dgm:spPr/>
      <dgm:t>
        <a:bodyPr/>
        <a:lstStyle/>
        <a:p>
          <a:endParaRPr lang="en-GB"/>
        </a:p>
      </dgm:t>
    </dgm:pt>
    <dgm:pt modelId="{A61E2581-235C-4F0E-AF40-1A206B59D075}">
      <dgm:prSet phldrT="[Text]" custT="1"/>
      <dgm:spPr>
        <a:solidFill>
          <a:srgbClr val="2B2A86">
            <a:alpha val="50000"/>
          </a:srgbClr>
        </a:solidFill>
      </dgm:spPr>
      <dgm:t>
        <a:bodyPr/>
        <a:lstStyle/>
        <a:p>
          <a:r>
            <a:rPr lang="en-GB" sz="800" dirty="0">
              <a:solidFill>
                <a:schemeClr val="bg1"/>
              </a:solidFill>
            </a:rPr>
            <a:t>communications strategy</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B3E4B7A-469B-4F8C-B9BB-96D02CEBB386}" type="parTrans" cxnId="{F3F6011E-BF87-4833-863B-9425F19C1735}">
      <dgm:prSet/>
      <dgm:spPr/>
      <dgm:t>
        <a:bodyPr/>
        <a:lstStyle/>
        <a:p>
          <a:endParaRPr lang="en-GB"/>
        </a:p>
      </dgm:t>
    </dgm:pt>
    <dgm:pt modelId="{22F81789-5D63-42EC-9B23-82C90346C8D4}" type="sibTrans" cxnId="{F3F6011E-BF87-4833-863B-9425F19C1735}">
      <dgm:prSet/>
      <dgm:spPr/>
      <dgm:t>
        <a:bodyPr/>
        <a:lstStyle/>
        <a:p>
          <a:endParaRPr lang="en-GB"/>
        </a:p>
      </dgm:t>
    </dgm:pt>
    <dgm:pt modelId="{E436F7A0-CD94-4868-8724-124F96DF034E}">
      <dgm:prSet phldrT="[Text]" custT="1"/>
      <dgm:spPr>
        <a:solidFill>
          <a:srgbClr val="31AB12">
            <a:alpha val="50000"/>
          </a:srgbClr>
        </a:solidFill>
      </dgm:spPr>
      <dgm:t>
        <a:bodyPr/>
        <a:lstStyle/>
        <a:p>
          <a:r>
            <a:rPr lang="en-GB" sz="800" dirty="0">
              <a:solidFill>
                <a:schemeClr val="bg1"/>
              </a:solidFill>
            </a:rPr>
            <a:t>career development strategy</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F8D4719C-194D-4564-BF52-41D0537C7802}" type="parTrans" cxnId="{16F60E32-3C99-428C-8044-980478BD48EB}">
      <dgm:prSet/>
      <dgm:spPr/>
      <dgm:t>
        <a:bodyPr/>
        <a:lstStyle/>
        <a:p>
          <a:endParaRPr lang="en-GB"/>
        </a:p>
      </dgm:t>
    </dgm:pt>
    <dgm:pt modelId="{B80475E3-F4BE-4300-843C-290AF1577E94}" type="sibTrans" cxnId="{16F60E32-3C99-428C-8044-980478BD48EB}">
      <dgm:prSet/>
      <dgm:spPr/>
      <dgm:t>
        <a:bodyPr/>
        <a:lstStyle/>
        <a:p>
          <a:endParaRPr lang="en-GB"/>
        </a:p>
      </dgm:t>
    </dgm:pt>
    <dgm:pt modelId="{6E94A215-9C86-4DBE-AC8F-901D196AE5D4}">
      <dgm:prSet phldrT="[Text]" custT="1"/>
      <dgm:spPr>
        <a:solidFill>
          <a:srgbClr val="EAB200">
            <a:alpha val="50000"/>
          </a:srgbClr>
        </a:solidFill>
      </dgm:spPr>
      <dgm:t>
        <a:bodyPr/>
        <a:lstStyle/>
        <a:p>
          <a:r>
            <a:rPr lang="en-GB" sz="800">
              <a:solidFill>
                <a:schemeClr val="bg1"/>
              </a:solidFill>
            </a:rPr>
            <a:t>Responsible Research and Innovation (RRI) strategy</a:t>
          </a:r>
          <a:endParaRPr lang="en-GB" sz="800" dirty="0">
            <a:solidFill>
              <a:schemeClr val="bg1"/>
            </a:solidFill>
          </a:endParaRP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84C381A6-F831-4A53-B6A5-AA9FBE2FE3D5}" type="parTrans" cxnId="{12FF51A4-C68D-445B-A51B-3A229BB380AB}">
      <dgm:prSet/>
      <dgm:spPr/>
      <dgm:t>
        <a:bodyPr/>
        <a:lstStyle/>
        <a:p>
          <a:endParaRPr lang="en-GB"/>
        </a:p>
      </dgm:t>
    </dgm:pt>
    <dgm:pt modelId="{883D92A8-041E-4CF5-BC1D-BA73CCBC8920}" type="sibTrans" cxnId="{12FF51A4-C68D-445B-A51B-3A229BB380AB}">
      <dgm:prSet/>
      <dgm:spPr/>
      <dgm:t>
        <a:bodyPr/>
        <a:lstStyle/>
        <a:p>
          <a:endParaRPr lang="en-GB"/>
        </a:p>
      </dgm:t>
    </dgm:pt>
    <dgm:pt modelId="{276736F2-AC4F-45EB-A007-98B47A85C753}" type="pres">
      <dgm:prSet presAssocID="{3D1E5634-0A8F-453F-A1F5-BDA4DB4993B3}" presName="composite" presStyleCnt="0">
        <dgm:presLayoutVars>
          <dgm:chMax val="1"/>
          <dgm:dir/>
          <dgm:resizeHandles val="exact"/>
        </dgm:presLayoutVars>
      </dgm:prSet>
      <dgm:spPr/>
    </dgm:pt>
    <dgm:pt modelId="{54039D8F-D2E4-4A4D-8FB4-D5D84457C268}" type="pres">
      <dgm:prSet presAssocID="{3D1E5634-0A8F-453F-A1F5-BDA4DB4993B3}" presName="radial" presStyleCnt="0">
        <dgm:presLayoutVars>
          <dgm:animLvl val="ctr"/>
        </dgm:presLayoutVars>
      </dgm:prSet>
      <dgm:spPr/>
    </dgm:pt>
    <dgm:pt modelId="{B6050DBA-EAD2-4809-8FCE-FC83D06F71F9}" type="pres">
      <dgm:prSet presAssocID="{2E39190F-02AB-4278-A781-0D72703EFE26}" presName="centerShape" presStyleLbl="vennNode1" presStyleIdx="0" presStyleCnt="7" custScaleX="85071" custScaleY="85071"/>
      <dgm:spPr/>
    </dgm:pt>
    <dgm:pt modelId="{2CC0F58A-D3C6-4D52-BB1D-8A680FED3A59}" type="pres">
      <dgm:prSet presAssocID="{8CAA4F90-84C9-4897-8E9D-43C07B726693}" presName="node" presStyleLbl="vennNode1" presStyleIdx="1" presStyleCnt="7" custScaleX="131509" custScaleY="131509">
        <dgm:presLayoutVars>
          <dgm:bulletEnabled val="1"/>
        </dgm:presLayoutVars>
      </dgm:prSet>
      <dgm:spPr/>
    </dgm:pt>
    <dgm:pt modelId="{44E73B3B-7FAF-49D5-B0DE-CF09014FCF9F}" type="pres">
      <dgm:prSet presAssocID="{D67F64E3-5395-40DF-A1F6-1C4FAFE31C02}" presName="node" presStyleLbl="vennNode1" presStyleIdx="2" presStyleCnt="7" custScaleX="131509" custScaleY="131509">
        <dgm:presLayoutVars>
          <dgm:bulletEnabled val="1"/>
        </dgm:presLayoutVars>
      </dgm:prSet>
      <dgm:spPr/>
    </dgm:pt>
    <dgm:pt modelId="{D8A824CB-189C-4286-B3CE-AA64D4BBC408}" type="pres">
      <dgm:prSet presAssocID="{31E980BA-6950-496A-8F26-1D6299BF21F2}" presName="node" presStyleLbl="vennNode1" presStyleIdx="3" presStyleCnt="7" custScaleX="131728" custScaleY="131509">
        <dgm:presLayoutVars>
          <dgm:bulletEnabled val="1"/>
        </dgm:presLayoutVars>
      </dgm:prSet>
      <dgm:spPr/>
    </dgm:pt>
    <dgm:pt modelId="{C72C217B-DBB6-4253-8EE9-D0068C39280A}" type="pres">
      <dgm:prSet presAssocID="{E436F7A0-CD94-4868-8724-124F96DF034E}" presName="node" presStyleLbl="vennNode1" presStyleIdx="4" presStyleCnt="7" custScaleX="131509" custScaleY="131509">
        <dgm:presLayoutVars>
          <dgm:bulletEnabled val="1"/>
        </dgm:presLayoutVars>
      </dgm:prSet>
      <dgm:spPr/>
    </dgm:pt>
    <dgm:pt modelId="{4FC59B8D-599D-459C-9496-C7F1235AAF7D}" type="pres">
      <dgm:prSet presAssocID="{6E94A215-9C86-4DBE-AC8F-901D196AE5D4}" presName="node" presStyleLbl="vennNode1" presStyleIdx="5" presStyleCnt="7" custScaleX="131509" custScaleY="131509">
        <dgm:presLayoutVars>
          <dgm:bulletEnabled val="1"/>
        </dgm:presLayoutVars>
      </dgm:prSet>
      <dgm:spPr/>
    </dgm:pt>
    <dgm:pt modelId="{CE88A659-2904-4EC8-B608-1303864268CE}" type="pres">
      <dgm:prSet presAssocID="{A61E2581-235C-4F0E-AF40-1A206B59D075}" presName="node" presStyleLbl="vennNode1" presStyleIdx="6" presStyleCnt="7" custScaleX="131509" custScaleY="131509">
        <dgm:presLayoutVars>
          <dgm:bulletEnabled val="1"/>
        </dgm:presLayoutVars>
      </dgm:prSet>
      <dgm:spPr/>
    </dgm:pt>
  </dgm:ptLst>
  <dgm:cxnLst>
    <dgm:cxn modelId="{B78D7906-5E04-4DFD-BA64-6192C9F7EABF}" type="presOf" srcId="{D67F64E3-5395-40DF-A1F6-1C4FAFE31C02}" destId="{44E73B3B-7FAF-49D5-B0DE-CF09014FCF9F}" srcOrd="0" destOrd="0" presId="urn:microsoft.com/office/officeart/2005/8/layout/radial3"/>
    <dgm:cxn modelId="{A290AF16-66D3-4FE3-B525-A5F815277864}" type="presOf" srcId="{31E980BA-6950-496A-8F26-1D6299BF21F2}" destId="{D8A824CB-189C-4286-B3CE-AA64D4BBC408}" srcOrd="0" destOrd="0" presId="urn:microsoft.com/office/officeart/2005/8/layout/radial3"/>
    <dgm:cxn modelId="{24CBF817-9C06-4698-A072-A46648DD92F8}" srcId="{2E39190F-02AB-4278-A781-0D72703EFE26}" destId="{8CAA4F90-84C9-4897-8E9D-43C07B726693}" srcOrd="0" destOrd="0" parTransId="{C6C9CEF5-C5F2-4755-BF47-2B8E45712562}" sibTransId="{A5DC365E-0205-46CD-BAB8-7EF691490522}"/>
    <dgm:cxn modelId="{F3F6011E-BF87-4833-863B-9425F19C1735}" srcId="{2E39190F-02AB-4278-A781-0D72703EFE26}" destId="{A61E2581-235C-4F0E-AF40-1A206B59D075}" srcOrd="5" destOrd="0" parTransId="{9B3E4B7A-469B-4F8C-B9BB-96D02CEBB386}" sibTransId="{22F81789-5D63-42EC-9B23-82C90346C8D4}"/>
    <dgm:cxn modelId="{16F60E32-3C99-428C-8044-980478BD48EB}" srcId="{2E39190F-02AB-4278-A781-0D72703EFE26}" destId="{E436F7A0-CD94-4868-8724-124F96DF034E}" srcOrd="3" destOrd="0" parTransId="{F8D4719C-194D-4564-BF52-41D0537C7802}" sibTransId="{B80475E3-F4BE-4300-843C-290AF1577E94}"/>
    <dgm:cxn modelId="{2E405F65-37AF-483F-A146-BBB0E12E2065}" type="presOf" srcId="{E436F7A0-CD94-4868-8724-124F96DF034E}" destId="{C72C217B-DBB6-4253-8EE9-D0068C39280A}" srcOrd="0" destOrd="0" presId="urn:microsoft.com/office/officeart/2005/8/layout/radial3"/>
    <dgm:cxn modelId="{C94E9D4A-B2DC-4021-BC26-4A9638BA8BB5}" type="presOf" srcId="{3D1E5634-0A8F-453F-A1F5-BDA4DB4993B3}" destId="{276736F2-AC4F-45EB-A007-98B47A85C753}" srcOrd="0" destOrd="0" presId="urn:microsoft.com/office/officeart/2005/8/layout/radial3"/>
    <dgm:cxn modelId="{01D2776B-41FE-4F48-82CF-6AE5F762C2C4}" type="presOf" srcId="{8CAA4F90-84C9-4897-8E9D-43C07B726693}" destId="{2CC0F58A-D3C6-4D52-BB1D-8A680FED3A59}" srcOrd="0" destOrd="0" presId="urn:microsoft.com/office/officeart/2005/8/layout/radial3"/>
    <dgm:cxn modelId="{5E1A0673-7632-4D7E-BA27-57E2085484C3}" srcId="{2E39190F-02AB-4278-A781-0D72703EFE26}" destId="{31E980BA-6950-496A-8F26-1D6299BF21F2}" srcOrd="2" destOrd="0" parTransId="{870E56BE-AE06-479F-913F-525636D1B452}" sibTransId="{351401D9-90E0-4A01-99B1-C2DD51D767FC}"/>
    <dgm:cxn modelId="{12FF51A4-C68D-445B-A51B-3A229BB380AB}" srcId="{2E39190F-02AB-4278-A781-0D72703EFE26}" destId="{6E94A215-9C86-4DBE-AC8F-901D196AE5D4}" srcOrd="4" destOrd="0" parTransId="{84C381A6-F831-4A53-B6A5-AA9FBE2FE3D5}" sibTransId="{883D92A8-041E-4CF5-BC1D-BA73CCBC8920}"/>
    <dgm:cxn modelId="{4C471EBE-ECBD-4570-89FD-7509C87EE40F}" srcId="{2E39190F-02AB-4278-A781-0D72703EFE26}" destId="{D67F64E3-5395-40DF-A1F6-1C4FAFE31C02}" srcOrd="1" destOrd="0" parTransId="{6610E28C-47ED-4F1F-B890-14F529610983}" sibTransId="{A6E2A626-33FB-4B7D-BC22-DDD14A5DDCA9}"/>
    <dgm:cxn modelId="{744A67C8-B15D-4DA5-872D-E8DB786BF3DC}" srcId="{3D1E5634-0A8F-453F-A1F5-BDA4DB4993B3}" destId="{2E39190F-02AB-4278-A781-0D72703EFE26}" srcOrd="0" destOrd="0" parTransId="{45BDE555-5342-472F-BD9E-2D30D592254E}" sibTransId="{08EFD2C8-D70D-4C58-BCC7-0088E6F0A93A}"/>
    <dgm:cxn modelId="{CC58F2CA-1AA1-4B09-B4AF-1BA232A88FC5}" type="presOf" srcId="{2E39190F-02AB-4278-A781-0D72703EFE26}" destId="{B6050DBA-EAD2-4809-8FCE-FC83D06F71F9}" srcOrd="0" destOrd="0" presId="urn:microsoft.com/office/officeart/2005/8/layout/radial3"/>
    <dgm:cxn modelId="{EA2EC3E1-E195-4DC8-8DB6-FF551790EF76}" type="presOf" srcId="{A61E2581-235C-4F0E-AF40-1A206B59D075}" destId="{CE88A659-2904-4EC8-B608-1303864268CE}" srcOrd="0" destOrd="0" presId="urn:microsoft.com/office/officeart/2005/8/layout/radial3"/>
    <dgm:cxn modelId="{576B03F6-BB28-4176-8978-F82BFB17E68A}" type="presOf" srcId="{6E94A215-9C86-4DBE-AC8F-901D196AE5D4}" destId="{4FC59B8D-599D-459C-9496-C7F1235AAF7D}" srcOrd="0" destOrd="0" presId="urn:microsoft.com/office/officeart/2005/8/layout/radial3"/>
    <dgm:cxn modelId="{3595AC69-D2DD-4246-A916-A27F36B833A8}" type="presParOf" srcId="{276736F2-AC4F-45EB-A007-98B47A85C753}" destId="{54039D8F-D2E4-4A4D-8FB4-D5D84457C268}" srcOrd="0" destOrd="0" presId="urn:microsoft.com/office/officeart/2005/8/layout/radial3"/>
    <dgm:cxn modelId="{DB9054DC-FC14-4CF2-A20B-C73099D6783F}" type="presParOf" srcId="{54039D8F-D2E4-4A4D-8FB4-D5D84457C268}" destId="{B6050DBA-EAD2-4809-8FCE-FC83D06F71F9}" srcOrd="0" destOrd="0" presId="urn:microsoft.com/office/officeart/2005/8/layout/radial3"/>
    <dgm:cxn modelId="{8D5A782C-BAC2-414E-9018-4121F924AF43}" type="presParOf" srcId="{54039D8F-D2E4-4A4D-8FB4-D5D84457C268}" destId="{2CC0F58A-D3C6-4D52-BB1D-8A680FED3A59}" srcOrd="1" destOrd="0" presId="urn:microsoft.com/office/officeart/2005/8/layout/radial3"/>
    <dgm:cxn modelId="{6BF2EFCD-E957-468F-8C8C-DC1DF818504F}" type="presParOf" srcId="{54039D8F-D2E4-4A4D-8FB4-D5D84457C268}" destId="{44E73B3B-7FAF-49D5-B0DE-CF09014FCF9F}" srcOrd="2" destOrd="0" presId="urn:microsoft.com/office/officeart/2005/8/layout/radial3"/>
    <dgm:cxn modelId="{E59786DD-1EE7-4B1D-BDFF-597942C0A4BD}" type="presParOf" srcId="{54039D8F-D2E4-4A4D-8FB4-D5D84457C268}" destId="{D8A824CB-189C-4286-B3CE-AA64D4BBC408}" srcOrd="3" destOrd="0" presId="urn:microsoft.com/office/officeart/2005/8/layout/radial3"/>
    <dgm:cxn modelId="{17DCC946-8F4F-4C91-9A20-27FCF4F06AC1}" type="presParOf" srcId="{54039D8F-D2E4-4A4D-8FB4-D5D84457C268}" destId="{C72C217B-DBB6-4253-8EE9-D0068C39280A}" srcOrd="4" destOrd="0" presId="urn:microsoft.com/office/officeart/2005/8/layout/radial3"/>
    <dgm:cxn modelId="{A78FBDA1-8605-4BFA-8CC5-9ACE10C933D1}" type="presParOf" srcId="{54039D8F-D2E4-4A4D-8FB4-D5D84457C268}" destId="{4FC59B8D-599D-459C-9496-C7F1235AAF7D}" srcOrd="5" destOrd="0" presId="urn:microsoft.com/office/officeart/2005/8/layout/radial3"/>
    <dgm:cxn modelId="{6EF1B71B-0F33-45E3-9D17-F906852D368A}" type="presParOf" srcId="{54039D8F-D2E4-4A4D-8FB4-D5D84457C268}" destId="{CE88A659-2904-4EC8-B608-1303864268CE}"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50DBA-EAD2-4809-8FCE-FC83D06F71F9}">
      <dsp:nvSpPr>
        <dsp:cNvPr id="0" name=""/>
        <dsp:cNvSpPr/>
      </dsp:nvSpPr>
      <dsp:spPr>
        <a:xfrm>
          <a:off x="1783545" y="1042540"/>
          <a:ext cx="1863026" cy="1863026"/>
        </a:xfrm>
        <a:prstGeom prst="ellipse">
          <a:avLst/>
        </a:prstGeom>
        <a:solidFill>
          <a:srgbClr val="348DD6">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bg1"/>
              </a:solidFill>
            </a:rPr>
            <a:t>overarching strategy</a:t>
          </a:r>
        </a:p>
      </dsp:txBody>
      <dsp:txXfrm>
        <a:off x="2056379" y="1315374"/>
        <a:ext cx="1317358" cy="1317358"/>
      </dsp:txXfrm>
    </dsp:sp>
    <dsp:sp modelId="{2CC0F58A-D3C6-4D52-BB1D-8A680FED3A59}">
      <dsp:nvSpPr>
        <dsp:cNvPr id="0" name=""/>
        <dsp:cNvSpPr/>
      </dsp:nvSpPr>
      <dsp:spPr>
        <a:xfrm>
          <a:off x="1995058" y="-172118"/>
          <a:ext cx="1440001" cy="1440001"/>
        </a:xfrm>
        <a:prstGeom prst="ellipse">
          <a:avLst/>
        </a:prstGeom>
        <a:solidFill>
          <a:srgbClr val="5318AB">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solidFill>
                <a:schemeClr val="bg1"/>
              </a:solidFill>
            </a:rPr>
            <a:t>scientific strategy</a:t>
          </a:r>
        </a:p>
      </dsp:txBody>
      <dsp:txXfrm>
        <a:off x="2205941" y="38765"/>
        <a:ext cx="1018235" cy="1018235"/>
      </dsp:txXfrm>
    </dsp:sp>
    <dsp:sp modelId="{44E73B3B-7FAF-49D5-B0DE-CF09014FCF9F}">
      <dsp:nvSpPr>
        <dsp:cNvPr id="0" name=""/>
        <dsp:cNvSpPr/>
      </dsp:nvSpPr>
      <dsp:spPr>
        <a:xfrm>
          <a:off x="3230159" y="540967"/>
          <a:ext cx="1440001" cy="1440001"/>
        </a:xfrm>
        <a:prstGeom prst="ellipse">
          <a:avLst/>
        </a:prstGeom>
        <a:solidFill>
          <a:srgbClr val="D6007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solidFill>
                <a:schemeClr val="bg1"/>
              </a:solidFill>
            </a:rPr>
            <a:t>commercialisation strategy</a:t>
          </a:r>
        </a:p>
      </dsp:txBody>
      <dsp:txXfrm>
        <a:off x="3441042" y="751850"/>
        <a:ext cx="1018235" cy="1018235"/>
      </dsp:txXfrm>
    </dsp:sp>
    <dsp:sp modelId="{D8A824CB-189C-4286-B3CE-AA64D4BBC408}">
      <dsp:nvSpPr>
        <dsp:cNvPr id="0" name=""/>
        <dsp:cNvSpPr/>
      </dsp:nvSpPr>
      <dsp:spPr>
        <a:xfrm>
          <a:off x="3228960" y="1967139"/>
          <a:ext cx="1442399" cy="1440001"/>
        </a:xfrm>
        <a:prstGeom prst="ellipse">
          <a:avLst/>
        </a:prstGeom>
        <a:solidFill>
          <a:srgbClr val="8CA8C2">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solidFill>
                <a:schemeClr val="bg1"/>
              </a:solidFill>
            </a:rPr>
            <a:t>Equality, Diversity and Inclusion (EDI) strategy</a:t>
          </a:r>
        </a:p>
      </dsp:txBody>
      <dsp:txXfrm>
        <a:off x="3440194" y="2178022"/>
        <a:ext cx="1019931" cy="1018235"/>
      </dsp:txXfrm>
    </dsp:sp>
    <dsp:sp modelId="{C72C217B-DBB6-4253-8EE9-D0068C39280A}">
      <dsp:nvSpPr>
        <dsp:cNvPr id="0" name=""/>
        <dsp:cNvSpPr/>
      </dsp:nvSpPr>
      <dsp:spPr>
        <a:xfrm>
          <a:off x="1995058" y="2680224"/>
          <a:ext cx="1440001" cy="1440001"/>
        </a:xfrm>
        <a:prstGeom prst="ellipse">
          <a:avLst/>
        </a:prstGeom>
        <a:solidFill>
          <a:srgbClr val="31AB12">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solidFill>
                <a:schemeClr val="bg1"/>
              </a:solidFill>
            </a:rPr>
            <a:t>career development strategy</a:t>
          </a:r>
        </a:p>
      </dsp:txBody>
      <dsp:txXfrm>
        <a:off x="2205941" y="2891107"/>
        <a:ext cx="1018235" cy="1018235"/>
      </dsp:txXfrm>
    </dsp:sp>
    <dsp:sp modelId="{4FC59B8D-599D-459C-9496-C7F1235AAF7D}">
      <dsp:nvSpPr>
        <dsp:cNvPr id="0" name=""/>
        <dsp:cNvSpPr/>
      </dsp:nvSpPr>
      <dsp:spPr>
        <a:xfrm>
          <a:off x="759957" y="1967139"/>
          <a:ext cx="1440001" cy="1440001"/>
        </a:xfrm>
        <a:prstGeom prst="ellipse">
          <a:avLst/>
        </a:prstGeom>
        <a:solidFill>
          <a:srgbClr val="EAB2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a:solidFill>
                <a:schemeClr val="bg1"/>
              </a:solidFill>
            </a:rPr>
            <a:t>Responsible Research and Innovation (RRI) strategy</a:t>
          </a:r>
          <a:endParaRPr lang="en-GB" sz="800" kern="1200" dirty="0">
            <a:solidFill>
              <a:schemeClr val="bg1"/>
            </a:solidFill>
          </a:endParaRPr>
        </a:p>
      </dsp:txBody>
      <dsp:txXfrm>
        <a:off x="970840" y="2178022"/>
        <a:ext cx="1018235" cy="1018235"/>
      </dsp:txXfrm>
    </dsp:sp>
    <dsp:sp modelId="{CE88A659-2904-4EC8-B608-1303864268CE}">
      <dsp:nvSpPr>
        <dsp:cNvPr id="0" name=""/>
        <dsp:cNvSpPr/>
      </dsp:nvSpPr>
      <dsp:spPr>
        <a:xfrm>
          <a:off x="759957" y="540967"/>
          <a:ext cx="1440001" cy="1440001"/>
        </a:xfrm>
        <a:prstGeom prst="ellipse">
          <a:avLst/>
        </a:prstGeom>
        <a:solidFill>
          <a:srgbClr val="2B2A86">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solidFill>
                <a:schemeClr val="bg1"/>
              </a:solidFill>
            </a:rPr>
            <a:t>communications strategy</a:t>
          </a:r>
        </a:p>
      </dsp:txBody>
      <dsp:txXfrm>
        <a:off x="970840" y="751850"/>
        <a:ext cx="1018235" cy="1018235"/>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01C728-0AB6-4B51-81BC-0A8CADBD71CD}" type="datetimeFigureOut">
              <a:rPr lang="en-GB" smtClean="0"/>
              <a:t>08/10/2025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EB1E2-DB32-4361-9436-C3701F8B6068}" type="slidenum">
              <a:rPr lang="en-GB" smtClean="0"/>
              <a:t>‹#›</a:t>
            </a:fld>
            <a:endParaRPr lang="en-GB"/>
          </a:p>
        </p:txBody>
      </p:sp>
    </p:spTree>
    <p:extLst>
      <p:ext uri="{BB962C8B-B14F-4D97-AF65-F5344CB8AC3E}">
        <p14:creationId xmlns:p14="http://schemas.microsoft.com/office/powerpoint/2010/main" val="3240975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AEB1E2-DB32-4361-9436-C3701F8B6068}" type="slidenum">
              <a:rPr lang="en-GB" smtClean="0"/>
              <a:t>2</a:t>
            </a:fld>
            <a:endParaRPr lang="en-GB"/>
          </a:p>
        </p:txBody>
      </p:sp>
    </p:spTree>
    <p:extLst>
      <p:ext uri="{BB962C8B-B14F-4D97-AF65-F5344CB8AC3E}">
        <p14:creationId xmlns:p14="http://schemas.microsoft.com/office/powerpoint/2010/main" val="2706833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4F4B5-5E05-6292-4980-92FDA71D39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5C758-391D-A66B-8A21-E80D27BE7F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1D022B-2284-3C0D-86A6-DA9D7C0971F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9E25F41-8E5F-E56C-3624-CF18356E2618}"/>
              </a:ext>
            </a:extLst>
          </p:cNvPr>
          <p:cNvSpPr>
            <a:spLocks noGrp="1"/>
          </p:cNvSpPr>
          <p:nvPr>
            <p:ph type="sldNum" sz="quarter" idx="5"/>
          </p:nvPr>
        </p:nvSpPr>
        <p:spPr/>
        <p:txBody>
          <a:bodyPr/>
          <a:lstStyle/>
          <a:p>
            <a:fld id="{31AEB1E2-DB32-4361-9436-C3701F8B6068}" type="slidenum">
              <a:rPr lang="en-GB" smtClean="0"/>
              <a:t>3</a:t>
            </a:fld>
            <a:endParaRPr lang="en-GB"/>
          </a:p>
        </p:txBody>
      </p:sp>
    </p:spTree>
    <p:extLst>
      <p:ext uri="{BB962C8B-B14F-4D97-AF65-F5344CB8AC3E}">
        <p14:creationId xmlns:p14="http://schemas.microsoft.com/office/powerpoint/2010/main" val="66372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AEB1E2-DB32-4361-9436-C3701F8B6068}" type="slidenum">
              <a:rPr lang="en-GB" smtClean="0"/>
              <a:t>4</a:t>
            </a:fld>
            <a:endParaRPr lang="en-GB"/>
          </a:p>
        </p:txBody>
      </p:sp>
    </p:spTree>
    <p:extLst>
      <p:ext uri="{BB962C8B-B14F-4D97-AF65-F5344CB8AC3E}">
        <p14:creationId xmlns:p14="http://schemas.microsoft.com/office/powerpoint/2010/main" val="63922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AEB1E2-DB32-4361-9436-C3701F8B6068}" type="slidenum">
              <a:rPr lang="en-GB" smtClean="0"/>
              <a:t>6</a:t>
            </a:fld>
            <a:endParaRPr lang="en-GB"/>
          </a:p>
        </p:txBody>
      </p:sp>
    </p:spTree>
    <p:extLst>
      <p:ext uri="{BB962C8B-B14F-4D97-AF65-F5344CB8AC3E}">
        <p14:creationId xmlns:p14="http://schemas.microsoft.com/office/powerpoint/2010/main" val="2169164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AEB1E2-DB32-4361-9436-C3701F8B6068}" type="slidenum">
              <a:rPr lang="en-GB" smtClean="0"/>
              <a:t>7</a:t>
            </a:fld>
            <a:endParaRPr lang="en-GB"/>
          </a:p>
        </p:txBody>
      </p:sp>
    </p:spTree>
    <p:extLst>
      <p:ext uri="{BB962C8B-B14F-4D97-AF65-F5344CB8AC3E}">
        <p14:creationId xmlns:p14="http://schemas.microsoft.com/office/powerpoint/2010/main" val="42393652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DF3430-30A2-440C-B1D6-BE07EA6062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Rectangle 6">
            <a:extLst>
              <a:ext uri="{FF2B5EF4-FFF2-40B4-BE49-F238E27FC236}">
                <a16:creationId xmlns:a16="http://schemas.microsoft.com/office/drawing/2014/main" id="{3E78D2B1-A597-4C0E-9881-DE47D6EC413E}"/>
              </a:ext>
            </a:extLst>
          </p:cNvPr>
          <p:cNvSpPr/>
          <p:nvPr userDrawn="1"/>
        </p:nvSpPr>
        <p:spPr>
          <a:xfrm>
            <a:off x="7334250" y="107950"/>
            <a:ext cx="1409700" cy="1009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511629" y="841772"/>
            <a:ext cx="3429000" cy="1790700"/>
          </a:xfrm>
        </p:spPr>
        <p:txBody>
          <a:bodyPr anchor="b">
            <a:normAutofit/>
          </a:bodyPr>
          <a:lstStyle>
            <a:lvl1pPr algn="l">
              <a:defRPr sz="3200" b="1">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511629" y="2701528"/>
            <a:ext cx="3429000" cy="124182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pic>
        <p:nvPicPr>
          <p:cNvPr id="6" name="Picture 5" descr="Shape&#10;&#10;Description automatically generated">
            <a:extLst>
              <a:ext uri="{FF2B5EF4-FFF2-40B4-BE49-F238E27FC236}">
                <a16:creationId xmlns:a16="http://schemas.microsoft.com/office/drawing/2014/main" id="{F8AA4F76-35CD-4DEE-A846-0378FC28E2E8}"/>
              </a:ext>
            </a:extLst>
          </p:cNvPr>
          <p:cNvPicPr>
            <a:picLocks noChangeAspect="1"/>
          </p:cNvPicPr>
          <p:nvPr userDrawn="1"/>
        </p:nvPicPr>
        <p:blipFill>
          <a:blip r:embed="rId3"/>
          <a:stretch>
            <a:fillRect/>
          </a:stretch>
        </p:blipFill>
        <p:spPr>
          <a:xfrm>
            <a:off x="7404604" y="286166"/>
            <a:ext cx="1275846" cy="780634"/>
          </a:xfrm>
          <a:prstGeom prst="rect">
            <a:avLst/>
          </a:prstGeom>
        </p:spPr>
      </p:pic>
    </p:spTree>
    <p:extLst>
      <p:ext uri="{BB962C8B-B14F-4D97-AF65-F5344CB8AC3E}">
        <p14:creationId xmlns:p14="http://schemas.microsoft.com/office/powerpoint/2010/main" val="1064663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DAA6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94A042-2B0C-4B74-91C0-165CE550A34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548"/>
            <a:ext cx="9144000" cy="1295400"/>
          </a:xfrm>
          <a:prstGeom prst="rect">
            <a:avLst/>
          </a:prstGeom>
        </p:spPr>
      </p:pic>
      <p:sp>
        <p:nvSpPr>
          <p:cNvPr id="5" name="Rectangle 4">
            <a:extLst>
              <a:ext uri="{FF2B5EF4-FFF2-40B4-BE49-F238E27FC236}">
                <a16:creationId xmlns:a16="http://schemas.microsoft.com/office/drawing/2014/main" id="{9FF4EB3E-3BC2-4D6B-9D89-38CAF348CEF8}"/>
              </a:ext>
            </a:extLst>
          </p:cNvPr>
          <p:cNvSpPr/>
          <p:nvPr userDrawn="1"/>
        </p:nvSpPr>
        <p:spPr>
          <a:xfrm>
            <a:off x="7664450" y="202716"/>
            <a:ext cx="1079500" cy="69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Shape&#10;&#10;Description automatically generated">
            <a:extLst>
              <a:ext uri="{FF2B5EF4-FFF2-40B4-BE49-F238E27FC236}">
                <a16:creationId xmlns:a16="http://schemas.microsoft.com/office/drawing/2014/main" id="{0C61E628-0943-47B0-93A7-FD151E0FBA88}"/>
              </a:ext>
            </a:extLst>
          </p:cNvPr>
          <p:cNvPicPr>
            <a:picLocks noChangeAspect="1"/>
          </p:cNvPicPr>
          <p:nvPr userDrawn="1"/>
        </p:nvPicPr>
        <p:blipFill>
          <a:blip r:embed="rId3"/>
          <a:stretch>
            <a:fillRect/>
          </a:stretch>
        </p:blipFill>
        <p:spPr>
          <a:xfrm>
            <a:off x="7734804" y="247650"/>
            <a:ext cx="920246" cy="563058"/>
          </a:xfrm>
          <a:prstGeom prst="rect">
            <a:avLst/>
          </a:prstGeom>
        </p:spPr>
      </p:pic>
      <p:sp>
        <p:nvSpPr>
          <p:cNvPr id="2" name="Title 1"/>
          <p:cNvSpPr>
            <a:spLocks noGrp="1"/>
          </p:cNvSpPr>
          <p:nvPr>
            <p:ph type="title"/>
          </p:nvPr>
        </p:nvSpPr>
        <p:spPr>
          <a:xfrm>
            <a:off x="628650" y="896255"/>
            <a:ext cx="7886700" cy="994172"/>
          </a:xfrm>
        </p:spPr>
        <p:txBody>
          <a:bodyPr>
            <a:normAutofit/>
          </a:bodyPr>
          <a:lstStyle>
            <a:lvl1pPr>
              <a:defRPr sz="2400" b="1">
                <a:solidFill>
                  <a:srgbClr val="000942"/>
                </a:solidFill>
              </a:defRPr>
            </a:lvl1pPr>
          </a:lstStyle>
          <a:p>
            <a:r>
              <a:rPr lang="en-GB"/>
              <a:t>Click to edit Master title style</a:t>
            </a:r>
            <a:endParaRPr lang="en-US"/>
          </a:p>
        </p:txBody>
      </p:sp>
      <p:sp>
        <p:nvSpPr>
          <p:cNvPr id="7" name="Content Placeholder 2">
            <a:extLst>
              <a:ext uri="{FF2B5EF4-FFF2-40B4-BE49-F238E27FC236}">
                <a16:creationId xmlns:a16="http://schemas.microsoft.com/office/drawing/2014/main" id="{54917435-4E2D-437E-9266-828287FC6644}"/>
              </a:ext>
            </a:extLst>
          </p:cNvPr>
          <p:cNvSpPr>
            <a:spLocks noGrp="1"/>
          </p:cNvSpPr>
          <p:nvPr>
            <p:ph idx="1"/>
          </p:nvPr>
        </p:nvSpPr>
        <p:spPr>
          <a:xfrm>
            <a:off x="628650" y="2142530"/>
            <a:ext cx="7886700" cy="2746970"/>
          </a:xfrm>
        </p:spPr>
        <p:txBody>
          <a:bodyPr/>
          <a:lstStyle>
            <a:lvl1pPr>
              <a:defRPr>
                <a:solidFill>
                  <a:srgbClr val="000942"/>
                </a:solidFill>
              </a:defRPr>
            </a:lvl1pPr>
            <a:lvl2pPr>
              <a:defRPr>
                <a:solidFill>
                  <a:srgbClr val="000942"/>
                </a:solidFill>
              </a:defRPr>
            </a:lvl2pPr>
            <a:lvl3pPr>
              <a:defRPr>
                <a:solidFill>
                  <a:srgbClr val="000942"/>
                </a:solidFill>
              </a:defRPr>
            </a:lvl3pPr>
            <a:lvl4pPr>
              <a:defRPr>
                <a:solidFill>
                  <a:srgbClr val="000942"/>
                </a:solidFill>
              </a:defRPr>
            </a:lvl4pPr>
            <a:lvl5pPr>
              <a:defRPr>
                <a:solidFill>
                  <a:srgbClr val="000942"/>
                </a:solidFill>
              </a:defRPr>
            </a:lvl5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680081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00094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1C89B5-CAD3-4EF7-8BCA-C04EF6C688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548"/>
            <a:ext cx="9144000" cy="1295400"/>
          </a:xfrm>
          <a:prstGeom prst="rect">
            <a:avLst/>
          </a:prstGeom>
        </p:spPr>
      </p:pic>
      <p:sp>
        <p:nvSpPr>
          <p:cNvPr id="5" name="Content Placeholder 2">
            <a:extLst>
              <a:ext uri="{FF2B5EF4-FFF2-40B4-BE49-F238E27FC236}">
                <a16:creationId xmlns:a16="http://schemas.microsoft.com/office/drawing/2014/main" id="{F7461EA3-09A8-DA00-937F-192E8A6402E2}"/>
              </a:ext>
            </a:extLst>
          </p:cNvPr>
          <p:cNvSpPr>
            <a:spLocks noGrp="1"/>
          </p:cNvSpPr>
          <p:nvPr>
            <p:ph idx="1"/>
          </p:nvPr>
        </p:nvSpPr>
        <p:spPr>
          <a:xfrm>
            <a:off x="3946616" y="2219897"/>
            <a:ext cx="4561659" cy="26743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p:txBody>
      </p:sp>
      <p:sp>
        <p:nvSpPr>
          <p:cNvPr id="6" name="Content Placeholder 2">
            <a:extLst>
              <a:ext uri="{FF2B5EF4-FFF2-40B4-BE49-F238E27FC236}">
                <a16:creationId xmlns:a16="http://schemas.microsoft.com/office/drawing/2014/main" id="{26C4442E-6B6E-30AB-F387-6A1B34DCE564}"/>
              </a:ext>
            </a:extLst>
          </p:cNvPr>
          <p:cNvSpPr>
            <a:spLocks noGrp="1"/>
          </p:cNvSpPr>
          <p:nvPr>
            <p:ph idx="10"/>
          </p:nvPr>
        </p:nvSpPr>
        <p:spPr>
          <a:xfrm>
            <a:off x="0" y="-3548"/>
            <a:ext cx="3666309" cy="5147048"/>
          </a:xfrm>
          <a:solidFill>
            <a:schemeClr val="bg2"/>
          </a:solidFill>
        </p:spPr>
        <p:txBody>
          <a:bodyPr/>
          <a:lstStyle>
            <a:lvl1pPr>
              <a:defRPr>
                <a:solidFill>
                  <a:srgbClr val="000942"/>
                </a:solidFill>
              </a:defRPr>
            </a:lvl1pPr>
            <a:lvl2pPr>
              <a:defRPr>
                <a:solidFill>
                  <a:srgbClr val="000942"/>
                </a:solidFill>
              </a:defRPr>
            </a:lvl2pPr>
            <a:lvl3pPr>
              <a:defRPr>
                <a:solidFill>
                  <a:srgbClr val="000942"/>
                </a:solidFill>
              </a:defRPr>
            </a:lvl3pPr>
            <a:lvl4pPr>
              <a:defRPr>
                <a:solidFill>
                  <a:srgbClr val="000942"/>
                </a:solidFill>
              </a:defRPr>
            </a:lvl4pPr>
            <a:lvl5pPr>
              <a:defRPr>
                <a:solidFill>
                  <a:srgbClr val="000942"/>
                </a:solidFill>
              </a:defRPr>
            </a:lvl5pPr>
          </a:lstStyle>
          <a:p>
            <a:pPr lvl="0"/>
            <a:endParaRPr lang="en-US"/>
          </a:p>
          <a:p>
            <a:pPr lvl="0"/>
            <a:endParaRPr lang="en-US"/>
          </a:p>
          <a:p>
            <a:pPr lvl="0"/>
            <a:endParaRPr lang="en-US"/>
          </a:p>
          <a:p>
            <a:pPr lvl="0"/>
            <a:r>
              <a:rPr lang="en-US"/>
              <a:t>Click icons to add image or graphic</a:t>
            </a:r>
          </a:p>
        </p:txBody>
      </p:sp>
      <p:sp>
        <p:nvSpPr>
          <p:cNvPr id="7" name="Rectangle 6">
            <a:extLst>
              <a:ext uri="{FF2B5EF4-FFF2-40B4-BE49-F238E27FC236}">
                <a16:creationId xmlns:a16="http://schemas.microsoft.com/office/drawing/2014/main" id="{07E22B8B-DBB8-440D-A91E-2F89C03E4339}"/>
              </a:ext>
            </a:extLst>
          </p:cNvPr>
          <p:cNvSpPr/>
          <p:nvPr userDrawn="1"/>
        </p:nvSpPr>
        <p:spPr>
          <a:xfrm>
            <a:off x="7664450" y="202716"/>
            <a:ext cx="1079500" cy="69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Shape&#10;&#10;Description automatically generated">
            <a:extLst>
              <a:ext uri="{FF2B5EF4-FFF2-40B4-BE49-F238E27FC236}">
                <a16:creationId xmlns:a16="http://schemas.microsoft.com/office/drawing/2014/main" id="{542AE31B-0AE9-4F7B-B480-A532B3F904BA}"/>
              </a:ext>
            </a:extLst>
          </p:cNvPr>
          <p:cNvPicPr>
            <a:picLocks noChangeAspect="1"/>
          </p:cNvPicPr>
          <p:nvPr userDrawn="1"/>
        </p:nvPicPr>
        <p:blipFill>
          <a:blip r:embed="rId3"/>
          <a:stretch>
            <a:fillRect/>
          </a:stretch>
        </p:blipFill>
        <p:spPr>
          <a:xfrm>
            <a:off x="7734804" y="247650"/>
            <a:ext cx="920246" cy="563058"/>
          </a:xfrm>
          <a:prstGeom prst="rect">
            <a:avLst/>
          </a:prstGeom>
        </p:spPr>
      </p:pic>
      <p:sp>
        <p:nvSpPr>
          <p:cNvPr id="4" name="Title 1">
            <a:extLst>
              <a:ext uri="{FF2B5EF4-FFF2-40B4-BE49-F238E27FC236}">
                <a16:creationId xmlns:a16="http://schemas.microsoft.com/office/drawing/2014/main" id="{CF1DF28E-E1E4-0A18-65F6-523B652DE54C}"/>
              </a:ext>
            </a:extLst>
          </p:cNvPr>
          <p:cNvSpPr>
            <a:spLocks noGrp="1"/>
          </p:cNvSpPr>
          <p:nvPr>
            <p:ph type="title"/>
          </p:nvPr>
        </p:nvSpPr>
        <p:spPr>
          <a:xfrm>
            <a:off x="3946616" y="973622"/>
            <a:ext cx="4561659" cy="994172"/>
          </a:xfrm>
        </p:spPr>
        <p:txBody>
          <a:bodyPr>
            <a:normAutofit/>
          </a:bodyPr>
          <a:lstStyle>
            <a:lvl1pPr>
              <a:defRPr sz="2400" b="1">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858039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348DD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649370-5B59-49EC-A284-DE01387162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548"/>
            <a:ext cx="9144000" cy="1295400"/>
          </a:xfrm>
          <a:prstGeom prst="rect">
            <a:avLst/>
          </a:prstGeom>
        </p:spPr>
      </p:pic>
      <p:sp>
        <p:nvSpPr>
          <p:cNvPr id="5" name="Content Placeholder 2">
            <a:extLst>
              <a:ext uri="{FF2B5EF4-FFF2-40B4-BE49-F238E27FC236}">
                <a16:creationId xmlns:a16="http://schemas.microsoft.com/office/drawing/2014/main" id="{9839D469-233E-856C-235E-158D7C3D7EE8}"/>
              </a:ext>
            </a:extLst>
          </p:cNvPr>
          <p:cNvSpPr>
            <a:spLocks noGrp="1"/>
          </p:cNvSpPr>
          <p:nvPr>
            <p:ph idx="1"/>
          </p:nvPr>
        </p:nvSpPr>
        <p:spPr>
          <a:xfrm>
            <a:off x="3946616" y="2219897"/>
            <a:ext cx="4561659" cy="26743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p:txBody>
      </p:sp>
      <p:sp>
        <p:nvSpPr>
          <p:cNvPr id="6" name="Content Placeholder 2">
            <a:extLst>
              <a:ext uri="{FF2B5EF4-FFF2-40B4-BE49-F238E27FC236}">
                <a16:creationId xmlns:a16="http://schemas.microsoft.com/office/drawing/2014/main" id="{0E0233CC-AE93-F36A-FA00-2050B14100C5}"/>
              </a:ext>
            </a:extLst>
          </p:cNvPr>
          <p:cNvSpPr>
            <a:spLocks noGrp="1"/>
          </p:cNvSpPr>
          <p:nvPr>
            <p:ph idx="10"/>
          </p:nvPr>
        </p:nvSpPr>
        <p:spPr>
          <a:xfrm>
            <a:off x="0" y="-3548"/>
            <a:ext cx="3666309" cy="5147048"/>
          </a:xfrm>
          <a:solidFill>
            <a:schemeClr val="bg2"/>
          </a:solidFill>
        </p:spPr>
        <p:txBody>
          <a:bodyPr/>
          <a:lstStyle>
            <a:lvl1pPr>
              <a:defRPr>
                <a:solidFill>
                  <a:srgbClr val="000942"/>
                </a:solidFill>
              </a:defRPr>
            </a:lvl1pPr>
            <a:lvl2pPr>
              <a:defRPr>
                <a:solidFill>
                  <a:srgbClr val="000942"/>
                </a:solidFill>
              </a:defRPr>
            </a:lvl2pPr>
            <a:lvl3pPr>
              <a:defRPr>
                <a:solidFill>
                  <a:srgbClr val="000942"/>
                </a:solidFill>
              </a:defRPr>
            </a:lvl3pPr>
            <a:lvl4pPr>
              <a:defRPr>
                <a:solidFill>
                  <a:srgbClr val="000942"/>
                </a:solidFill>
              </a:defRPr>
            </a:lvl4pPr>
            <a:lvl5pPr>
              <a:defRPr>
                <a:solidFill>
                  <a:srgbClr val="000942"/>
                </a:solidFill>
              </a:defRPr>
            </a:lvl5pPr>
          </a:lstStyle>
          <a:p>
            <a:pPr lvl="0"/>
            <a:endParaRPr lang="en-US"/>
          </a:p>
          <a:p>
            <a:pPr lvl="0"/>
            <a:endParaRPr lang="en-US"/>
          </a:p>
          <a:p>
            <a:pPr lvl="0"/>
            <a:endParaRPr lang="en-US"/>
          </a:p>
          <a:p>
            <a:pPr lvl="0"/>
            <a:r>
              <a:rPr lang="en-US"/>
              <a:t>Click icons to add image or graphic</a:t>
            </a:r>
          </a:p>
        </p:txBody>
      </p:sp>
      <p:sp>
        <p:nvSpPr>
          <p:cNvPr id="7" name="Rectangle 6">
            <a:extLst>
              <a:ext uri="{FF2B5EF4-FFF2-40B4-BE49-F238E27FC236}">
                <a16:creationId xmlns:a16="http://schemas.microsoft.com/office/drawing/2014/main" id="{226AEC8C-019F-486D-B864-1A55371E5745}"/>
              </a:ext>
            </a:extLst>
          </p:cNvPr>
          <p:cNvSpPr/>
          <p:nvPr userDrawn="1"/>
        </p:nvSpPr>
        <p:spPr>
          <a:xfrm>
            <a:off x="7664450" y="202716"/>
            <a:ext cx="1079500" cy="69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Shape&#10;&#10;Description automatically generated">
            <a:extLst>
              <a:ext uri="{FF2B5EF4-FFF2-40B4-BE49-F238E27FC236}">
                <a16:creationId xmlns:a16="http://schemas.microsoft.com/office/drawing/2014/main" id="{A051A23E-3B46-4EBE-A2CE-A208593E703B}"/>
              </a:ext>
            </a:extLst>
          </p:cNvPr>
          <p:cNvPicPr>
            <a:picLocks noChangeAspect="1"/>
          </p:cNvPicPr>
          <p:nvPr userDrawn="1"/>
        </p:nvPicPr>
        <p:blipFill>
          <a:blip r:embed="rId3"/>
          <a:stretch>
            <a:fillRect/>
          </a:stretch>
        </p:blipFill>
        <p:spPr>
          <a:xfrm>
            <a:off x="7734804" y="247650"/>
            <a:ext cx="920246" cy="563058"/>
          </a:xfrm>
          <a:prstGeom prst="rect">
            <a:avLst/>
          </a:prstGeom>
        </p:spPr>
      </p:pic>
      <p:sp>
        <p:nvSpPr>
          <p:cNvPr id="4" name="Title 1">
            <a:extLst>
              <a:ext uri="{FF2B5EF4-FFF2-40B4-BE49-F238E27FC236}">
                <a16:creationId xmlns:a16="http://schemas.microsoft.com/office/drawing/2014/main" id="{9DFD2643-C435-4842-358D-CD5836BC1F8B}"/>
              </a:ext>
            </a:extLst>
          </p:cNvPr>
          <p:cNvSpPr>
            <a:spLocks noGrp="1"/>
          </p:cNvSpPr>
          <p:nvPr>
            <p:ph type="title"/>
          </p:nvPr>
        </p:nvSpPr>
        <p:spPr>
          <a:xfrm>
            <a:off x="3946616" y="973622"/>
            <a:ext cx="4561659" cy="994172"/>
          </a:xfrm>
        </p:spPr>
        <p:txBody>
          <a:bodyPr>
            <a:normAutofit/>
          </a:bodyPr>
          <a:lstStyle>
            <a:lvl1pPr>
              <a:defRPr sz="2400" b="1">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962363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D60070"/>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829E0B-F3D9-4776-8C09-5287298B367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548"/>
            <a:ext cx="9144000" cy="1295400"/>
          </a:xfrm>
          <a:prstGeom prst="rect">
            <a:avLst/>
          </a:prstGeom>
        </p:spPr>
      </p:pic>
      <p:sp>
        <p:nvSpPr>
          <p:cNvPr id="5" name="Content Placeholder 2">
            <a:extLst>
              <a:ext uri="{FF2B5EF4-FFF2-40B4-BE49-F238E27FC236}">
                <a16:creationId xmlns:a16="http://schemas.microsoft.com/office/drawing/2014/main" id="{0E5C9766-9DF1-7136-637B-F9DC7DFB62A7}"/>
              </a:ext>
            </a:extLst>
          </p:cNvPr>
          <p:cNvSpPr>
            <a:spLocks noGrp="1"/>
          </p:cNvSpPr>
          <p:nvPr>
            <p:ph idx="1"/>
          </p:nvPr>
        </p:nvSpPr>
        <p:spPr>
          <a:xfrm>
            <a:off x="3946616" y="2219897"/>
            <a:ext cx="4561659" cy="26743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p:txBody>
      </p:sp>
      <p:sp>
        <p:nvSpPr>
          <p:cNvPr id="6" name="Content Placeholder 2">
            <a:extLst>
              <a:ext uri="{FF2B5EF4-FFF2-40B4-BE49-F238E27FC236}">
                <a16:creationId xmlns:a16="http://schemas.microsoft.com/office/drawing/2014/main" id="{BA8B8FC3-917C-E965-D052-72207DB7577E}"/>
              </a:ext>
            </a:extLst>
          </p:cNvPr>
          <p:cNvSpPr>
            <a:spLocks noGrp="1"/>
          </p:cNvSpPr>
          <p:nvPr>
            <p:ph idx="10"/>
          </p:nvPr>
        </p:nvSpPr>
        <p:spPr>
          <a:xfrm>
            <a:off x="0" y="-3548"/>
            <a:ext cx="3666309" cy="5147048"/>
          </a:xfrm>
          <a:solidFill>
            <a:schemeClr val="bg2"/>
          </a:solidFill>
        </p:spPr>
        <p:txBody>
          <a:bodyPr/>
          <a:lstStyle>
            <a:lvl1pPr>
              <a:defRPr>
                <a:solidFill>
                  <a:srgbClr val="000942"/>
                </a:solidFill>
              </a:defRPr>
            </a:lvl1pPr>
            <a:lvl2pPr>
              <a:defRPr>
                <a:solidFill>
                  <a:srgbClr val="000942"/>
                </a:solidFill>
              </a:defRPr>
            </a:lvl2pPr>
            <a:lvl3pPr>
              <a:defRPr>
                <a:solidFill>
                  <a:srgbClr val="000942"/>
                </a:solidFill>
              </a:defRPr>
            </a:lvl3pPr>
            <a:lvl4pPr>
              <a:defRPr>
                <a:solidFill>
                  <a:srgbClr val="000942"/>
                </a:solidFill>
              </a:defRPr>
            </a:lvl4pPr>
            <a:lvl5pPr>
              <a:defRPr>
                <a:solidFill>
                  <a:srgbClr val="000942"/>
                </a:solidFill>
              </a:defRPr>
            </a:lvl5pPr>
          </a:lstStyle>
          <a:p>
            <a:pPr lvl="0"/>
            <a:endParaRPr lang="en-US"/>
          </a:p>
          <a:p>
            <a:pPr lvl="0"/>
            <a:endParaRPr lang="en-US"/>
          </a:p>
          <a:p>
            <a:pPr lvl="0"/>
            <a:endParaRPr lang="en-US"/>
          </a:p>
          <a:p>
            <a:pPr lvl="0"/>
            <a:r>
              <a:rPr lang="en-US"/>
              <a:t>Click icons to add image or graphic</a:t>
            </a:r>
          </a:p>
        </p:txBody>
      </p:sp>
      <p:sp>
        <p:nvSpPr>
          <p:cNvPr id="7" name="Rectangle 6">
            <a:extLst>
              <a:ext uri="{FF2B5EF4-FFF2-40B4-BE49-F238E27FC236}">
                <a16:creationId xmlns:a16="http://schemas.microsoft.com/office/drawing/2014/main" id="{20B3D748-1623-42A0-BD1F-35B64C6B1070}"/>
              </a:ext>
            </a:extLst>
          </p:cNvPr>
          <p:cNvSpPr/>
          <p:nvPr userDrawn="1"/>
        </p:nvSpPr>
        <p:spPr>
          <a:xfrm>
            <a:off x="7664450" y="202716"/>
            <a:ext cx="1079500" cy="69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Shape&#10;&#10;Description automatically generated">
            <a:extLst>
              <a:ext uri="{FF2B5EF4-FFF2-40B4-BE49-F238E27FC236}">
                <a16:creationId xmlns:a16="http://schemas.microsoft.com/office/drawing/2014/main" id="{0DD583F4-D378-469D-92A4-29B3A71433A2}"/>
              </a:ext>
            </a:extLst>
          </p:cNvPr>
          <p:cNvPicPr>
            <a:picLocks noChangeAspect="1"/>
          </p:cNvPicPr>
          <p:nvPr userDrawn="1"/>
        </p:nvPicPr>
        <p:blipFill>
          <a:blip r:embed="rId3"/>
          <a:stretch>
            <a:fillRect/>
          </a:stretch>
        </p:blipFill>
        <p:spPr>
          <a:xfrm>
            <a:off x="7734804" y="247650"/>
            <a:ext cx="920246" cy="563058"/>
          </a:xfrm>
          <a:prstGeom prst="rect">
            <a:avLst/>
          </a:prstGeom>
        </p:spPr>
      </p:pic>
      <p:sp>
        <p:nvSpPr>
          <p:cNvPr id="4" name="Title 1">
            <a:extLst>
              <a:ext uri="{FF2B5EF4-FFF2-40B4-BE49-F238E27FC236}">
                <a16:creationId xmlns:a16="http://schemas.microsoft.com/office/drawing/2014/main" id="{E7BCC1A3-ACB9-289A-74D9-FE40C2FC6F96}"/>
              </a:ext>
            </a:extLst>
          </p:cNvPr>
          <p:cNvSpPr>
            <a:spLocks noGrp="1"/>
          </p:cNvSpPr>
          <p:nvPr>
            <p:ph type="title"/>
          </p:nvPr>
        </p:nvSpPr>
        <p:spPr>
          <a:xfrm>
            <a:off x="3946616" y="973622"/>
            <a:ext cx="4561659" cy="994172"/>
          </a:xfrm>
        </p:spPr>
        <p:txBody>
          <a:bodyPr>
            <a:normAutofit/>
          </a:bodyPr>
          <a:lstStyle>
            <a:lvl1pPr>
              <a:defRPr sz="2400" b="1">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4226089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31AB1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5B20F7-25E6-4391-9AA8-2E0F70D541C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548"/>
            <a:ext cx="9144000" cy="1295400"/>
          </a:xfrm>
          <a:prstGeom prst="rect">
            <a:avLst/>
          </a:prstGeom>
        </p:spPr>
      </p:pic>
      <p:sp>
        <p:nvSpPr>
          <p:cNvPr id="5" name="Content Placeholder 2">
            <a:extLst>
              <a:ext uri="{FF2B5EF4-FFF2-40B4-BE49-F238E27FC236}">
                <a16:creationId xmlns:a16="http://schemas.microsoft.com/office/drawing/2014/main" id="{38A389E6-08C0-8DAD-BC66-7324DA24AB02}"/>
              </a:ext>
            </a:extLst>
          </p:cNvPr>
          <p:cNvSpPr>
            <a:spLocks noGrp="1"/>
          </p:cNvSpPr>
          <p:nvPr>
            <p:ph idx="1"/>
          </p:nvPr>
        </p:nvSpPr>
        <p:spPr>
          <a:xfrm>
            <a:off x="3946616" y="2219897"/>
            <a:ext cx="4561659" cy="26743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p:txBody>
      </p:sp>
      <p:sp>
        <p:nvSpPr>
          <p:cNvPr id="6" name="Content Placeholder 2">
            <a:extLst>
              <a:ext uri="{FF2B5EF4-FFF2-40B4-BE49-F238E27FC236}">
                <a16:creationId xmlns:a16="http://schemas.microsoft.com/office/drawing/2014/main" id="{3A78687D-E668-447E-8F12-AC28F1DF6ADA}"/>
              </a:ext>
            </a:extLst>
          </p:cNvPr>
          <p:cNvSpPr>
            <a:spLocks noGrp="1"/>
          </p:cNvSpPr>
          <p:nvPr>
            <p:ph idx="10"/>
          </p:nvPr>
        </p:nvSpPr>
        <p:spPr>
          <a:xfrm>
            <a:off x="0" y="-3548"/>
            <a:ext cx="3666309" cy="5147048"/>
          </a:xfrm>
          <a:solidFill>
            <a:schemeClr val="bg2"/>
          </a:solidFill>
        </p:spPr>
        <p:txBody>
          <a:bodyPr/>
          <a:lstStyle>
            <a:lvl1pPr>
              <a:defRPr>
                <a:solidFill>
                  <a:srgbClr val="000942"/>
                </a:solidFill>
              </a:defRPr>
            </a:lvl1pPr>
            <a:lvl2pPr>
              <a:defRPr>
                <a:solidFill>
                  <a:srgbClr val="000942"/>
                </a:solidFill>
              </a:defRPr>
            </a:lvl2pPr>
            <a:lvl3pPr>
              <a:defRPr>
                <a:solidFill>
                  <a:srgbClr val="000942"/>
                </a:solidFill>
              </a:defRPr>
            </a:lvl3pPr>
            <a:lvl4pPr>
              <a:defRPr>
                <a:solidFill>
                  <a:srgbClr val="000942"/>
                </a:solidFill>
              </a:defRPr>
            </a:lvl4pPr>
            <a:lvl5pPr>
              <a:defRPr>
                <a:solidFill>
                  <a:srgbClr val="000942"/>
                </a:solidFill>
              </a:defRPr>
            </a:lvl5pPr>
          </a:lstStyle>
          <a:p>
            <a:pPr lvl="0"/>
            <a:endParaRPr lang="en-US"/>
          </a:p>
          <a:p>
            <a:pPr lvl="0"/>
            <a:endParaRPr lang="en-US"/>
          </a:p>
          <a:p>
            <a:pPr lvl="0"/>
            <a:endParaRPr lang="en-US"/>
          </a:p>
          <a:p>
            <a:pPr lvl="0"/>
            <a:r>
              <a:rPr lang="en-US"/>
              <a:t>Click icons to add image or graphic</a:t>
            </a:r>
          </a:p>
        </p:txBody>
      </p:sp>
      <p:sp>
        <p:nvSpPr>
          <p:cNvPr id="7" name="Rectangle 6">
            <a:extLst>
              <a:ext uri="{FF2B5EF4-FFF2-40B4-BE49-F238E27FC236}">
                <a16:creationId xmlns:a16="http://schemas.microsoft.com/office/drawing/2014/main" id="{7FDCA627-82C2-49AD-9D7A-8C38CEAE2635}"/>
              </a:ext>
            </a:extLst>
          </p:cNvPr>
          <p:cNvSpPr/>
          <p:nvPr userDrawn="1"/>
        </p:nvSpPr>
        <p:spPr>
          <a:xfrm>
            <a:off x="7664450" y="202716"/>
            <a:ext cx="1079500" cy="69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Shape&#10;&#10;Description automatically generated">
            <a:extLst>
              <a:ext uri="{FF2B5EF4-FFF2-40B4-BE49-F238E27FC236}">
                <a16:creationId xmlns:a16="http://schemas.microsoft.com/office/drawing/2014/main" id="{1864527B-B111-4C7D-B751-918140A9CB61}"/>
              </a:ext>
            </a:extLst>
          </p:cNvPr>
          <p:cNvPicPr>
            <a:picLocks noChangeAspect="1"/>
          </p:cNvPicPr>
          <p:nvPr userDrawn="1"/>
        </p:nvPicPr>
        <p:blipFill>
          <a:blip r:embed="rId3"/>
          <a:stretch>
            <a:fillRect/>
          </a:stretch>
        </p:blipFill>
        <p:spPr>
          <a:xfrm>
            <a:off x="7734804" y="247650"/>
            <a:ext cx="920246" cy="563058"/>
          </a:xfrm>
          <a:prstGeom prst="rect">
            <a:avLst/>
          </a:prstGeom>
        </p:spPr>
      </p:pic>
      <p:sp>
        <p:nvSpPr>
          <p:cNvPr id="4" name="Title 1">
            <a:extLst>
              <a:ext uri="{FF2B5EF4-FFF2-40B4-BE49-F238E27FC236}">
                <a16:creationId xmlns:a16="http://schemas.microsoft.com/office/drawing/2014/main" id="{A1CC1909-C343-908E-A6F3-3DC89D4CC4FA}"/>
              </a:ext>
            </a:extLst>
          </p:cNvPr>
          <p:cNvSpPr>
            <a:spLocks noGrp="1"/>
          </p:cNvSpPr>
          <p:nvPr>
            <p:ph type="title"/>
          </p:nvPr>
        </p:nvSpPr>
        <p:spPr>
          <a:xfrm>
            <a:off x="3946616" y="973622"/>
            <a:ext cx="4561659" cy="994172"/>
          </a:xfrm>
        </p:spPr>
        <p:txBody>
          <a:bodyPr>
            <a:normAutofit/>
          </a:bodyPr>
          <a:lstStyle>
            <a:lvl1pPr>
              <a:defRPr sz="2400" b="1">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953466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2_Title and Content">
    <p:bg>
      <p:bgPr>
        <a:solidFill>
          <a:srgbClr val="EAB2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CCB0A9-CF54-4EEA-AE13-4C24DB680F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548"/>
            <a:ext cx="9144000" cy="1295400"/>
          </a:xfrm>
          <a:prstGeom prst="rect">
            <a:avLst/>
          </a:prstGeom>
        </p:spPr>
      </p:pic>
      <p:sp>
        <p:nvSpPr>
          <p:cNvPr id="3" name="Content Placeholder 2"/>
          <p:cNvSpPr>
            <a:spLocks noGrp="1"/>
          </p:cNvSpPr>
          <p:nvPr>
            <p:ph idx="1"/>
          </p:nvPr>
        </p:nvSpPr>
        <p:spPr>
          <a:xfrm>
            <a:off x="3946616" y="2219897"/>
            <a:ext cx="4561659" cy="2674320"/>
          </a:xfrm>
        </p:spPr>
        <p:txBody>
          <a:bodyPr/>
          <a:lstStyle>
            <a:lvl1pPr>
              <a:defRPr>
                <a:solidFill>
                  <a:srgbClr val="000942"/>
                </a:solidFill>
              </a:defRPr>
            </a:lvl1pPr>
            <a:lvl2pPr>
              <a:defRPr>
                <a:solidFill>
                  <a:srgbClr val="000942"/>
                </a:solidFill>
              </a:defRPr>
            </a:lvl2pPr>
            <a:lvl3pPr>
              <a:defRPr>
                <a:solidFill>
                  <a:srgbClr val="000942"/>
                </a:solidFill>
              </a:defRPr>
            </a:lvl3pPr>
            <a:lvl4pPr>
              <a:defRPr>
                <a:solidFill>
                  <a:srgbClr val="000942"/>
                </a:solidFill>
              </a:defRPr>
            </a:lvl4pPr>
            <a:lvl5pPr>
              <a:defRPr>
                <a:solidFill>
                  <a:srgbClr val="000942"/>
                </a:solidFill>
              </a:defRPr>
            </a:lvl5pPr>
          </a:lstStyle>
          <a:p>
            <a:pPr lvl="0"/>
            <a:r>
              <a:rPr lang="en-GB"/>
              <a:t>Click to edit Master text styles</a:t>
            </a:r>
          </a:p>
          <a:p>
            <a:pPr lvl="1"/>
            <a:r>
              <a:rPr lang="en-GB"/>
              <a:t>Second level</a:t>
            </a:r>
          </a:p>
          <a:p>
            <a:pPr lvl="2"/>
            <a:r>
              <a:rPr lang="en-GB"/>
              <a:t>Third level</a:t>
            </a:r>
          </a:p>
        </p:txBody>
      </p:sp>
      <p:sp>
        <p:nvSpPr>
          <p:cNvPr id="4" name="Content Placeholder 2">
            <a:extLst>
              <a:ext uri="{FF2B5EF4-FFF2-40B4-BE49-F238E27FC236}">
                <a16:creationId xmlns:a16="http://schemas.microsoft.com/office/drawing/2014/main" id="{57B9857D-C19B-619D-D182-39C782CBD116}"/>
              </a:ext>
            </a:extLst>
          </p:cNvPr>
          <p:cNvSpPr>
            <a:spLocks noGrp="1"/>
          </p:cNvSpPr>
          <p:nvPr>
            <p:ph idx="10"/>
          </p:nvPr>
        </p:nvSpPr>
        <p:spPr>
          <a:xfrm>
            <a:off x="0" y="-3548"/>
            <a:ext cx="3666309" cy="5147048"/>
          </a:xfrm>
          <a:solidFill>
            <a:schemeClr val="bg2"/>
          </a:solidFill>
        </p:spPr>
        <p:txBody>
          <a:bodyPr/>
          <a:lstStyle>
            <a:lvl1pPr>
              <a:defRPr>
                <a:solidFill>
                  <a:srgbClr val="000942"/>
                </a:solidFill>
              </a:defRPr>
            </a:lvl1pPr>
            <a:lvl2pPr>
              <a:defRPr>
                <a:solidFill>
                  <a:srgbClr val="000942"/>
                </a:solidFill>
              </a:defRPr>
            </a:lvl2pPr>
            <a:lvl3pPr>
              <a:defRPr>
                <a:solidFill>
                  <a:srgbClr val="000942"/>
                </a:solidFill>
              </a:defRPr>
            </a:lvl3pPr>
            <a:lvl4pPr>
              <a:defRPr>
                <a:solidFill>
                  <a:srgbClr val="000942"/>
                </a:solidFill>
              </a:defRPr>
            </a:lvl4pPr>
            <a:lvl5pPr>
              <a:defRPr>
                <a:solidFill>
                  <a:srgbClr val="000942"/>
                </a:solidFill>
              </a:defRPr>
            </a:lvl5pPr>
          </a:lstStyle>
          <a:p>
            <a:pPr lvl="0"/>
            <a:endParaRPr lang="en-US"/>
          </a:p>
          <a:p>
            <a:pPr lvl="0"/>
            <a:endParaRPr lang="en-US"/>
          </a:p>
          <a:p>
            <a:pPr lvl="0"/>
            <a:endParaRPr lang="en-US"/>
          </a:p>
          <a:p>
            <a:pPr lvl="0"/>
            <a:r>
              <a:rPr lang="en-US"/>
              <a:t>Click icons to add image or graphic</a:t>
            </a:r>
          </a:p>
        </p:txBody>
      </p:sp>
      <p:sp>
        <p:nvSpPr>
          <p:cNvPr id="6" name="Rectangle 5">
            <a:extLst>
              <a:ext uri="{FF2B5EF4-FFF2-40B4-BE49-F238E27FC236}">
                <a16:creationId xmlns:a16="http://schemas.microsoft.com/office/drawing/2014/main" id="{E6504163-EE71-45A3-B6F3-512F8AFDF551}"/>
              </a:ext>
            </a:extLst>
          </p:cNvPr>
          <p:cNvSpPr/>
          <p:nvPr userDrawn="1"/>
        </p:nvSpPr>
        <p:spPr>
          <a:xfrm>
            <a:off x="7664450" y="202716"/>
            <a:ext cx="1079500" cy="69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Shape&#10;&#10;Description automatically generated">
            <a:extLst>
              <a:ext uri="{FF2B5EF4-FFF2-40B4-BE49-F238E27FC236}">
                <a16:creationId xmlns:a16="http://schemas.microsoft.com/office/drawing/2014/main" id="{426F2116-BB12-446C-848F-44171E6C7CC7}"/>
              </a:ext>
            </a:extLst>
          </p:cNvPr>
          <p:cNvPicPr>
            <a:picLocks noChangeAspect="1"/>
          </p:cNvPicPr>
          <p:nvPr userDrawn="1"/>
        </p:nvPicPr>
        <p:blipFill>
          <a:blip r:embed="rId3"/>
          <a:stretch>
            <a:fillRect/>
          </a:stretch>
        </p:blipFill>
        <p:spPr>
          <a:xfrm>
            <a:off x="7734804" y="247650"/>
            <a:ext cx="920246" cy="563058"/>
          </a:xfrm>
          <a:prstGeom prst="rect">
            <a:avLst/>
          </a:prstGeom>
        </p:spPr>
      </p:pic>
      <p:sp>
        <p:nvSpPr>
          <p:cNvPr id="2" name="Title 1"/>
          <p:cNvSpPr>
            <a:spLocks noGrp="1"/>
          </p:cNvSpPr>
          <p:nvPr>
            <p:ph type="title"/>
          </p:nvPr>
        </p:nvSpPr>
        <p:spPr>
          <a:xfrm>
            <a:off x="3946616" y="973622"/>
            <a:ext cx="4561659" cy="994172"/>
          </a:xfrm>
        </p:spPr>
        <p:txBody>
          <a:bodyPr>
            <a:normAutofit/>
          </a:bodyPr>
          <a:lstStyle>
            <a:lvl1pPr>
              <a:defRPr sz="2400" b="1">
                <a:solidFill>
                  <a:srgbClr val="000942"/>
                </a:solidFill>
              </a:defRPr>
            </a:lvl1pPr>
          </a:lstStyle>
          <a:p>
            <a:r>
              <a:rPr lang="en-GB"/>
              <a:t>Click to edit Master title style</a:t>
            </a:r>
            <a:endParaRPr lang="en-US"/>
          </a:p>
        </p:txBody>
      </p:sp>
    </p:spTree>
    <p:extLst>
      <p:ext uri="{BB962C8B-B14F-4D97-AF65-F5344CB8AC3E}">
        <p14:creationId xmlns:p14="http://schemas.microsoft.com/office/powerpoint/2010/main" val="1094495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942"/>
                </a:solidFill>
              </a:defRPr>
            </a:lvl1pPr>
          </a:lstStyle>
          <a:p>
            <a:r>
              <a:rPr lang="en-GB"/>
              <a:t>Click to edit Master title style</a:t>
            </a:r>
            <a:endParaRPr lang="en-US"/>
          </a:p>
        </p:txBody>
      </p:sp>
    </p:spTree>
    <p:extLst>
      <p:ext uri="{BB962C8B-B14F-4D97-AF65-F5344CB8AC3E}">
        <p14:creationId xmlns:p14="http://schemas.microsoft.com/office/powerpoint/2010/main" val="2739112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BDBA3BD-90B3-4E25-8B03-ED3E755222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511629" y="841772"/>
            <a:ext cx="3429000" cy="1790700"/>
          </a:xfrm>
        </p:spPr>
        <p:txBody>
          <a:bodyPr anchor="b">
            <a:normAutofit/>
          </a:bodyPr>
          <a:lstStyle>
            <a:lvl1pPr algn="l">
              <a:defRPr sz="3200" b="1">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511629" y="2701528"/>
            <a:ext cx="3429000" cy="124182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7" name="Rectangle 6">
            <a:extLst>
              <a:ext uri="{FF2B5EF4-FFF2-40B4-BE49-F238E27FC236}">
                <a16:creationId xmlns:a16="http://schemas.microsoft.com/office/drawing/2014/main" id="{60B15115-9447-4A54-8365-569ACE292CEA}"/>
              </a:ext>
            </a:extLst>
          </p:cNvPr>
          <p:cNvSpPr/>
          <p:nvPr userDrawn="1"/>
        </p:nvSpPr>
        <p:spPr>
          <a:xfrm>
            <a:off x="7334250" y="107950"/>
            <a:ext cx="1409700" cy="1009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Shape&#10;&#10;Description automatically generated">
            <a:extLst>
              <a:ext uri="{FF2B5EF4-FFF2-40B4-BE49-F238E27FC236}">
                <a16:creationId xmlns:a16="http://schemas.microsoft.com/office/drawing/2014/main" id="{77125A87-4891-4A2F-AA6C-284FFC64C011}"/>
              </a:ext>
            </a:extLst>
          </p:cNvPr>
          <p:cNvPicPr>
            <a:picLocks noChangeAspect="1"/>
          </p:cNvPicPr>
          <p:nvPr userDrawn="1"/>
        </p:nvPicPr>
        <p:blipFill>
          <a:blip r:embed="rId3"/>
          <a:stretch>
            <a:fillRect/>
          </a:stretch>
        </p:blipFill>
        <p:spPr>
          <a:xfrm>
            <a:off x="7404604" y="286166"/>
            <a:ext cx="1275846" cy="780634"/>
          </a:xfrm>
          <a:prstGeom prst="rect">
            <a:avLst/>
          </a:prstGeom>
        </p:spPr>
      </p:pic>
    </p:spTree>
    <p:extLst>
      <p:ext uri="{BB962C8B-B14F-4D97-AF65-F5344CB8AC3E}">
        <p14:creationId xmlns:p14="http://schemas.microsoft.com/office/powerpoint/2010/main" val="1479258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EF822D-CAE0-4C5B-B0F9-1ECB55B00B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511629" y="841772"/>
            <a:ext cx="3429000" cy="1790700"/>
          </a:xfrm>
        </p:spPr>
        <p:txBody>
          <a:bodyPr anchor="b">
            <a:normAutofit/>
          </a:bodyPr>
          <a:lstStyle>
            <a:lvl1pPr algn="l">
              <a:defRPr sz="3200" b="1">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511629" y="2701528"/>
            <a:ext cx="3429000" cy="124182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6" name="Rectangle 5">
            <a:extLst>
              <a:ext uri="{FF2B5EF4-FFF2-40B4-BE49-F238E27FC236}">
                <a16:creationId xmlns:a16="http://schemas.microsoft.com/office/drawing/2014/main" id="{CD7FA311-B463-476A-A448-DF21A2B97A5E}"/>
              </a:ext>
            </a:extLst>
          </p:cNvPr>
          <p:cNvSpPr/>
          <p:nvPr userDrawn="1"/>
        </p:nvSpPr>
        <p:spPr>
          <a:xfrm>
            <a:off x="7334250" y="107950"/>
            <a:ext cx="1409700" cy="1009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Shape&#10;&#10;Description automatically generated">
            <a:extLst>
              <a:ext uri="{FF2B5EF4-FFF2-40B4-BE49-F238E27FC236}">
                <a16:creationId xmlns:a16="http://schemas.microsoft.com/office/drawing/2014/main" id="{D7FE6DE1-5129-4DCB-A75B-D5049BF7AA44}"/>
              </a:ext>
            </a:extLst>
          </p:cNvPr>
          <p:cNvPicPr>
            <a:picLocks noChangeAspect="1"/>
          </p:cNvPicPr>
          <p:nvPr userDrawn="1"/>
        </p:nvPicPr>
        <p:blipFill>
          <a:blip r:embed="rId3"/>
          <a:stretch>
            <a:fillRect/>
          </a:stretch>
        </p:blipFill>
        <p:spPr>
          <a:xfrm>
            <a:off x="7404604" y="286166"/>
            <a:ext cx="1275846" cy="780634"/>
          </a:xfrm>
          <a:prstGeom prst="rect">
            <a:avLst/>
          </a:prstGeom>
        </p:spPr>
      </p:pic>
    </p:spTree>
    <p:extLst>
      <p:ext uri="{BB962C8B-B14F-4D97-AF65-F5344CB8AC3E}">
        <p14:creationId xmlns:p14="http://schemas.microsoft.com/office/powerpoint/2010/main" val="1794925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2042D86-3F07-4D22-A229-E33377C49E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Subtitle 2"/>
          <p:cNvSpPr>
            <a:spLocks noGrp="1"/>
          </p:cNvSpPr>
          <p:nvPr>
            <p:ph type="subTitle" idx="1"/>
          </p:nvPr>
        </p:nvSpPr>
        <p:spPr>
          <a:xfrm>
            <a:off x="4125685" y="2708785"/>
            <a:ext cx="4539343" cy="1014129"/>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6" name="Rectangle 5">
            <a:extLst>
              <a:ext uri="{FF2B5EF4-FFF2-40B4-BE49-F238E27FC236}">
                <a16:creationId xmlns:a16="http://schemas.microsoft.com/office/drawing/2014/main" id="{30285B95-41CD-4854-99B5-A259ACF99836}"/>
              </a:ext>
            </a:extLst>
          </p:cNvPr>
          <p:cNvSpPr/>
          <p:nvPr userDrawn="1"/>
        </p:nvSpPr>
        <p:spPr>
          <a:xfrm>
            <a:off x="7334250" y="107950"/>
            <a:ext cx="1409700" cy="1009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Shape&#10;&#10;Description automatically generated">
            <a:extLst>
              <a:ext uri="{FF2B5EF4-FFF2-40B4-BE49-F238E27FC236}">
                <a16:creationId xmlns:a16="http://schemas.microsoft.com/office/drawing/2014/main" id="{0D66A69B-9D12-49EA-BD27-E8D7DC03EF5D}"/>
              </a:ext>
            </a:extLst>
          </p:cNvPr>
          <p:cNvPicPr>
            <a:picLocks noChangeAspect="1"/>
          </p:cNvPicPr>
          <p:nvPr userDrawn="1"/>
        </p:nvPicPr>
        <p:blipFill>
          <a:blip r:embed="rId3"/>
          <a:stretch>
            <a:fillRect/>
          </a:stretch>
        </p:blipFill>
        <p:spPr>
          <a:xfrm>
            <a:off x="7404604" y="286166"/>
            <a:ext cx="1275846" cy="780634"/>
          </a:xfrm>
          <a:prstGeom prst="rect">
            <a:avLst/>
          </a:prstGeom>
        </p:spPr>
      </p:pic>
      <p:sp>
        <p:nvSpPr>
          <p:cNvPr id="2" name="Title 1"/>
          <p:cNvSpPr>
            <a:spLocks noGrp="1"/>
          </p:cNvSpPr>
          <p:nvPr>
            <p:ph type="ctrTitle"/>
          </p:nvPr>
        </p:nvSpPr>
        <p:spPr>
          <a:xfrm>
            <a:off x="4125686" y="841772"/>
            <a:ext cx="3429000" cy="1790700"/>
          </a:xfrm>
        </p:spPr>
        <p:txBody>
          <a:bodyPr anchor="b">
            <a:normAutofit/>
          </a:bodyPr>
          <a:lstStyle>
            <a:lvl1pPr algn="l">
              <a:defRPr sz="3200" b="1">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179314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BA3CFA-0D9C-4D36-B527-FB23E13CEDA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548"/>
            <a:ext cx="9144000" cy="1295400"/>
          </a:xfrm>
          <a:prstGeom prst="rect">
            <a:avLst/>
          </a:prstGeom>
        </p:spPr>
      </p:pic>
      <p:sp>
        <p:nvSpPr>
          <p:cNvPr id="7" name="Rectangle 6">
            <a:extLst>
              <a:ext uri="{FF2B5EF4-FFF2-40B4-BE49-F238E27FC236}">
                <a16:creationId xmlns:a16="http://schemas.microsoft.com/office/drawing/2014/main" id="{A64333D0-A56E-43D7-A645-279F576333C7}"/>
              </a:ext>
            </a:extLst>
          </p:cNvPr>
          <p:cNvSpPr/>
          <p:nvPr userDrawn="1"/>
        </p:nvSpPr>
        <p:spPr>
          <a:xfrm>
            <a:off x="7676941" y="149216"/>
            <a:ext cx="1063885" cy="747039"/>
          </a:xfrm>
          <a:prstGeom prst="rect">
            <a:avLst/>
          </a:prstGeom>
          <a:solidFill>
            <a:srgbClr val="340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628650" y="2142530"/>
            <a:ext cx="7886700" cy="2746970"/>
          </a:xfrm>
        </p:spPr>
        <p:txBody>
          <a:bodyPr/>
          <a:lstStyle>
            <a:lvl1pPr>
              <a:defRPr>
                <a:solidFill>
                  <a:srgbClr val="000942"/>
                </a:solidFill>
              </a:defRPr>
            </a:lvl1pPr>
            <a:lvl2pPr>
              <a:defRPr>
                <a:solidFill>
                  <a:srgbClr val="000942"/>
                </a:solidFill>
              </a:defRPr>
            </a:lvl2pPr>
            <a:lvl3pPr>
              <a:defRPr>
                <a:solidFill>
                  <a:srgbClr val="000942"/>
                </a:solidFill>
              </a:defRPr>
            </a:lvl3pPr>
            <a:lvl4pPr>
              <a:defRPr>
                <a:solidFill>
                  <a:srgbClr val="000942"/>
                </a:solidFill>
              </a:defRPr>
            </a:lvl4pPr>
            <a:lvl5pPr>
              <a:defRPr>
                <a:solidFill>
                  <a:srgbClr val="000942"/>
                </a:solidFill>
              </a:defRPr>
            </a:lvl5pPr>
          </a:lstStyle>
          <a:p>
            <a:pPr lvl="0"/>
            <a:r>
              <a:rPr lang="en-GB"/>
              <a:t>Click to edit Master text styles</a:t>
            </a:r>
          </a:p>
          <a:p>
            <a:pPr lvl="1"/>
            <a:r>
              <a:rPr lang="en-GB"/>
              <a:t>Second level</a:t>
            </a:r>
          </a:p>
          <a:p>
            <a:pPr lvl="2"/>
            <a:r>
              <a:rPr lang="en-GB"/>
              <a:t>Third level</a:t>
            </a:r>
          </a:p>
        </p:txBody>
      </p:sp>
      <p:pic>
        <p:nvPicPr>
          <p:cNvPr id="6" name="Picture 5" descr="A picture containing text, window, clipart&#10;&#10;Description automatically generated">
            <a:extLst>
              <a:ext uri="{FF2B5EF4-FFF2-40B4-BE49-F238E27FC236}">
                <a16:creationId xmlns:a16="http://schemas.microsoft.com/office/drawing/2014/main" id="{6928ECE1-C271-4168-902F-5B218C64362E}"/>
              </a:ext>
            </a:extLst>
          </p:cNvPr>
          <p:cNvPicPr>
            <a:picLocks noChangeAspect="1"/>
          </p:cNvPicPr>
          <p:nvPr userDrawn="1"/>
        </p:nvPicPr>
        <p:blipFill>
          <a:blip r:embed="rId3"/>
          <a:stretch>
            <a:fillRect/>
          </a:stretch>
        </p:blipFill>
        <p:spPr>
          <a:xfrm>
            <a:off x="7741258" y="254000"/>
            <a:ext cx="913287" cy="558800"/>
          </a:xfrm>
          <a:prstGeom prst="rect">
            <a:avLst/>
          </a:prstGeom>
        </p:spPr>
      </p:pic>
      <p:sp>
        <p:nvSpPr>
          <p:cNvPr id="2" name="Title 1"/>
          <p:cNvSpPr>
            <a:spLocks noGrp="1"/>
          </p:cNvSpPr>
          <p:nvPr>
            <p:ph type="title"/>
          </p:nvPr>
        </p:nvSpPr>
        <p:spPr>
          <a:xfrm>
            <a:off x="628650" y="896255"/>
            <a:ext cx="7886700" cy="994172"/>
          </a:xfrm>
        </p:spPr>
        <p:txBody>
          <a:bodyPr>
            <a:normAutofit/>
          </a:bodyPr>
          <a:lstStyle>
            <a:lvl1pPr>
              <a:defRPr sz="2400" b="1">
                <a:solidFill>
                  <a:srgbClr val="000942"/>
                </a:solidFill>
              </a:defRPr>
            </a:lvl1pPr>
          </a:lstStyle>
          <a:p>
            <a:r>
              <a:rPr lang="en-GB"/>
              <a:t>Click to edit Master title style</a:t>
            </a:r>
            <a:endParaRPr lang="en-US"/>
          </a:p>
        </p:txBody>
      </p:sp>
    </p:spTree>
    <p:extLst>
      <p:ext uri="{BB962C8B-B14F-4D97-AF65-F5344CB8AC3E}">
        <p14:creationId xmlns:p14="http://schemas.microsoft.com/office/powerpoint/2010/main" val="54217312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E80E3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DEA67C-E99F-4EC3-905E-01433FA44D7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548"/>
            <a:ext cx="9144000" cy="1295400"/>
          </a:xfrm>
          <a:prstGeom prst="rect">
            <a:avLst/>
          </a:prstGeom>
        </p:spPr>
      </p:pic>
      <p:sp>
        <p:nvSpPr>
          <p:cNvPr id="5" name="Content Placeholder 2">
            <a:extLst>
              <a:ext uri="{FF2B5EF4-FFF2-40B4-BE49-F238E27FC236}">
                <a16:creationId xmlns:a16="http://schemas.microsoft.com/office/drawing/2014/main" id="{C13DD6B1-191A-4181-B758-F7AB1ADB8A80}"/>
              </a:ext>
            </a:extLst>
          </p:cNvPr>
          <p:cNvSpPr>
            <a:spLocks noGrp="1"/>
          </p:cNvSpPr>
          <p:nvPr>
            <p:ph idx="1"/>
          </p:nvPr>
        </p:nvSpPr>
        <p:spPr>
          <a:xfrm>
            <a:off x="628650" y="2142530"/>
            <a:ext cx="7886700" cy="27469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p:txBody>
      </p:sp>
      <p:sp>
        <p:nvSpPr>
          <p:cNvPr id="6" name="Rectangle 5">
            <a:extLst>
              <a:ext uri="{FF2B5EF4-FFF2-40B4-BE49-F238E27FC236}">
                <a16:creationId xmlns:a16="http://schemas.microsoft.com/office/drawing/2014/main" id="{68353C66-868B-489B-9F4A-F816D8C9FE2F}"/>
              </a:ext>
            </a:extLst>
          </p:cNvPr>
          <p:cNvSpPr/>
          <p:nvPr userDrawn="1"/>
        </p:nvSpPr>
        <p:spPr>
          <a:xfrm>
            <a:off x="7664450" y="202716"/>
            <a:ext cx="1079500" cy="69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Shape&#10;&#10;Description automatically generated">
            <a:extLst>
              <a:ext uri="{FF2B5EF4-FFF2-40B4-BE49-F238E27FC236}">
                <a16:creationId xmlns:a16="http://schemas.microsoft.com/office/drawing/2014/main" id="{0530CDB7-BE24-4327-B6BD-4C5127734C83}"/>
              </a:ext>
            </a:extLst>
          </p:cNvPr>
          <p:cNvPicPr>
            <a:picLocks noChangeAspect="1"/>
          </p:cNvPicPr>
          <p:nvPr userDrawn="1"/>
        </p:nvPicPr>
        <p:blipFill>
          <a:blip r:embed="rId3"/>
          <a:stretch>
            <a:fillRect/>
          </a:stretch>
        </p:blipFill>
        <p:spPr>
          <a:xfrm>
            <a:off x="7734804" y="247650"/>
            <a:ext cx="920246" cy="563058"/>
          </a:xfrm>
          <a:prstGeom prst="rect">
            <a:avLst/>
          </a:prstGeom>
        </p:spPr>
      </p:pic>
      <p:sp>
        <p:nvSpPr>
          <p:cNvPr id="2" name="Title 1"/>
          <p:cNvSpPr>
            <a:spLocks noGrp="1"/>
          </p:cNvSpPr>
          <p:nvPr>
            <p:ph type="title"/>
          </p:nvPr>
        </p:nvSpPr>
        <p:spPr>
          <a:xfrm>
            <a:off x="628650" y="896255"/>
            <a:ext cx="7886700" cy="994172"/>
          </a:xfrm>
        </p:spPr>
        <p:txBody>
          <a:bodyPr>
            <a:normAutofit/>
          </a:bodyPr>
          <a:lstStyle>
            <a:lvl1pPr>
              <a:defRPr sz="2400" b="1">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295171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0094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67EFB2-B14E-4318-8974-F7ECAF92B3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548"/>
            <a:ext cx="9144000" cy="1295400"/>
          </a:xfrm>
          <a:prstGeom prst="rect">
            <a:avLst/>
          </a:prstGeom>
        </p:spPr>
      </p:pic>
      <p:sp>
        <p:nvSpPr>
          <p:cNvPr id="5" name="Content Placeholder 2">
            <a:extLst>
              <a:ext uri="{FF2B5EF4-FFF2-40B4-BE49-F238E27FC236}">
                <a16:creationId xmlns:a16="http://schemas.microsoft.com/office/drawing/2014/main" id="{3C950692-2C9A-46BB-BF78-69D8243F3FFA}"/>
              </a:ext>
            </a:extLst>
          </p:cNvPr>
          <p:cNvSpPr>
            <a:spLocks noGrp="1"/>
          </p:cNvSpPr>
          <p:nvPr>
            <p:ph idx="1"/>
          </p:nvPr>
        </p:nvSpPr>
        <p:spPr>
          <a:xfrm>
            <a:off x="628650" y="2142530"/>
            <a:ext cx="7886700" cy="27469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p:txBody>
      </p:sp>
      <p:sp>
        <p:nvSpPr>
          <p:cNvPr id="6" name="Rectangle 5">
            <a:extLst>
              <a:ext uri="{FF2B5EF4-FFF2-40B4-BE49-F238E27FC236}">
                <a16:creationId xmlns:a16="http://schemas.microsoft.com/office/drawing/2014/main" id="{CF824272-8911-49C1-BAC8-B60485F86C7C}"/>
              </a:ext>
            </a:extLst>
          </p:cNvPr>
          <p:cNvSpPr/>
          <p:nvPr userDrawn="1"/>
        </p:nvSpPr>
        <p:spPr>
          <a:xfrm>
            <a:off x="7664450" y="202716"/>
            <a:ext cx="1079500" cy="69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Shape&#10;&#10;Description automatically generated">
            <a:extLst>
              <a:ext uri="{FF2B5EF4-FFF2-40B4-BE49-F238E27FC236}">
                <a16:creationId xmlns:a16="http://schemas.microsoft.com/office/drawing/2014/main" id="{BE756810-6738-48C6-AC2F-1C1C678BA6C2}"/>
              </a:ext>
            </a:extLst>
          </p:cNvPr>
          <p:cNvPicPr>
            <a:picLocks noChangeAspect="1"/>
          </p:cNvPicPr>
          <p:nvPr userDrawn="1"/>
        </p:nvPicPr>
        <p:blipFill>
          <a:blip r:embed="rId3"/>
          <a:stretch>
            <a:fillRect/>
          </a:stretch>
        </p:blipFill>
        <p:spPr>
          <a:xfrm>
            <a:off x="7734804" y="247650"/>
            <a:ext cx="920246" cy="563058"/>
          </a:xfrm>
          <a:prstGeom prst="rect">
            <a:avLst/>
          </a:prstGeom>
        </p:spPr>
      </p:pic>
      <p:sp>
        <p:nvSpPr>
          <p:cNvPr id="2" name="Title 1"/>
          <p:cNvSpPr>
            <a:spLocks noGrp="1"/>
          </p:cNvSpPr>
          <p:nvPr>
            <p:ph type="title"/>
          </p:nvPr>
        </p:nvSpPr>
        <p:spPr>
          <a:xfrm>
            <a:off x="628650" y="896255"/>
            <a:ext cx="7886700" cy="994172"/>
          </a:xfrm>
        </p:spPr>
        <p:txBody>
          <a:bodyPr>
            <a:normAutofit/>
          </a:bodyPr>
          <a:lstStyle>
            <a:lvl1pPr>
              <a:defRPr sz="2400" b="1">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637186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D6007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8738B0-F628-494B-9CA2-D8B5E0D0CE1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548"/>
            <a:ext cx="9144000" cy="1295400"/>
          </a:xfrm>
          <a:prstGeom prst="rect">
            <a:avLst/>
          </a:prstGeom>
        </p:spPr>
      </p:pic>
      <p:sp>
        <p:nvSpPr>
          <p:cNvPr id="5" name="Content Placeholder 2">
            <a:extLst>
              <a:ext uri="{FF2B5EF4-FFF2-40B4-BE49-F238E27FC236}">
                <a16:creationId xmlns:a16="http://schemas.microsoft.com/office/drawing/2014/main" id="{D9C72A67-8385-4C10-BC11-6441DB9DB9F6}"/>
              </a:ext>
            </a:extLst>
          </p:cNvPr>
          <p:cNvSpPr>
            <a:spLocks noGrp="1"/>
          </p:cNvSpPr>
          <p:nvPr>
            <p:ph idx="1"/>
          </p:nvPr>
        </p:nvSpPr>
        <p:spPr>
          <a:xfrm>
            <a:off x="628650" y="2142530"/>
            <a:ext cx="7886700" cy="27469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p:txBody>
      </p:sp>
      <p:sp>
        <p:nvSpPr>
          <p:cNvPr id="6" name="Rectangle 5">
            <a:extLst>
              <a:ext uri="{FF2B5EF4-FFF2-40B4-BE49-F238E27FC236}">
                <a16:creationId xmlns:a16="http://schemas.microsoft.com/office/drawing/2014/main" id="{89384D49-0B75-4B6A-A45C-5BB32C999744}"/>
              </a:ext>
            </a:extLst>
          </p:cNvPr>
          <p:cNvSpPr/>
          <p:nvPr userDrawn="1"/>
        </p:nvSpPr>
        <p:spPr>
          <a:xfrm>
            <a:off x="7664450" y="202716"/>
            <a:ext cx="1079500" cy="69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Shape&#10;&#10;Description automatically generated">
            <a:extLst>
              <a:ext uri="{FF2B5EF4-FFF2-40B4-BE49-F238E27FC236}">
                <a16:creationId xmlns:a16="http://schemas.microsoft.com/office/drawing/2014/main" id="{AA131A11-A163-42E1-800D-CB76ED1E47AC}"/>
              </a:ext>
            </a:extLst>
          </p:cNvPr>
          <p:cNvPicPr>
            <a:picLocks noChangeAspect="1"/>
          </p:cNvPicPr>
          <p:nvPr userDrawn="1"/>
        </p:nvPicPr>
        <p:blipFill>
          <a:blip r:embed="rId3"/>
          <a:stretch>
            <a:fillRect/>
          </a:stretch>
        </p:blipFill>
        <p:spPr>
          <a:xfrm>
            <a:off x="7734804" y="247650"/>
            <a:ext cx="920246" cy="563058"/>
          </a:xfrm>
          <a:prstGeom prst="rect">
            <a:avLst/>
          </a:prstGeom>
        </p:spPr>
      </p:pic>
      <p:sp>
        <p:nvSpPr>
          <p:cNvPr id="2" name="Title 1"/>
          <p:cNvSpPr>
            <a:spLocks noGrp="1"/>
          </p:cNvSpPr>
          <p:nvPr>
            <p:ph type="title"/>
          </p:nvPr>
        </p:nvSpPr>
        <p:spPr>
          <a:xfrm>
            <a:off x="628650" y="896255"/>
            <a:ext cx="7886700" cy="994172"/>
          </a:xfrm>
        </p:spPr>
        <p:txBody>
          <a:bodyPr>
            <a:normAutofit/>
          </a:bodyPr>
          <a:lstStyle>
            <a:lvl1pPr>
              <a:defRPr sz="2400" b="1">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841336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31AB1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70EF72-78E4-49C7-B3A2-125452DBEB8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548"/>
            <a:ext cx="9144000" cy="1295400"/>
          </a:xfrm>
          <a:prstGeom prst="rect">
            <a:avLst/>
          </a:prstGeom>
        </p:spPr>
      </p:pic>
      <p:sp>
        <p:nvSpPr>
          <p:cNvPr id="5" name="Content Placeholder 2">
            <a:extLst>
              <a:ext uri="{FF2B5EF4-FFF2-40B4-BE49-F238E27FC236}">
                <a16:creationId xmlns:a16="http://schemas.microsoft.com/office/drawing/2014/main" id="{BA9C0C3E-33F2-492F-B665-89B9957710F5}"/>
              </a:ext>
            </a:extLst>
          </p:cNvPr>
          <p:cNvSpPr>
            <a:spLocks noGrp="1"/>
          </p:cNvSpPr>
          <p:nvPr>
            <p:ph idx="1"/>
          </p:nvPr>
        </p:nvSpPr>
        <p:spPr>
          <a:xfrm>
            <a:off x="628650" y="2142530"/>
            <a:ext cx="7886700" cy="27469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p:txBody>
      </p:sp>
      <p:sp>
        <p:nvSpPr>
          <p:cNvPr id="6" name="Rectangle 5">
            <a:extLst>
              <a:ext uri="{FF2B5EF4-FFF2-40B4-BE49-F238E27FC236}">
                <a16:creationId xmlns:a16="http://schemas.microsoft.com/office/drawing/2014/main" id="{98F7F369-D7F2-459C-B063-BABB683D8C46}"/>
              </a:ext>
            </a:extLst>
          </p:cNvPr>
          <p:cNvSpPr/>
          <p:nvPr userDrawn="1"/>
        </p:nvSpPr>
        <p:spPr>
          <a:xfrm>
            <a:off x="7664450" y="202716"/>
            <a:ext cx="1079500" cy="69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Shape&#10;&#10;Description automatically generated">
            <a:extLst>
              <a:ext uri="{FF2B5EF4-FFF2-40B4-BE49-F238E27FC236}">
                <a16:creationId xmlns:a16="http://schemas.microsoft.com/office/drawing/2014/main" id="{35A845EB-785A-44E8-8F2A-ABD535664C55}"/>
              </a:ext>
            </a:extLst>
          </p:cNvPr>
          <p:cNvPicPr>
            <a:picLocks noChangeAspect="1"/>
          </p:cNvPicPr>
          <p:nvPr userDrawn="1"/>
        </p:nvPicPr>
        <p:blipFill>
          <a:blip r:embed="rId3"/>
          <a:stretch>
            <a:fillRect/>
          </a:stretch>
        </p:blipFill>
        <p:spPr>
          <a:xfrm>
            <a:off x="7734804" y="247650"/>
            <a:ext cx="920246" cy="563058"/>
          </a:xfrm>
          <a:prstGeom prst="rect">
            <a:avLst/>
          </a:prstGeom>
        </p:spPr>
      </p:pic>
      <p:sp>
        <p:nvSpPr>
          <p:cNvPr id="2" name="Title 1"/>
          <p:cNvSpPr>
            <a:spLocks noGrp="1"/>
          </p:cNvSpPr>
          <p:nvPr>
            <p:ph type="title"/>
          </p:nvPr>
        </p:nvSpPr>
        <p:spPr>
          <a:xfrm>
            <a:off x="628650" y="896255"/>
            <a:ext cx="7886700" cy="994172"/>
          </a:xfrm>
        </p:spPr>
        <p:txBody>
          <a:bodyPr>
            <a:normAutofit/>
          </a:bodyPr>
          <a:lstStyle>
            <a:lvl1pPr>
              <a:defRPr sz="2400" b="1">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1210094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6E59846-86E1-5940-8C0F-B946A747EE4E}" type="datetimeFigureOut">
              <a:rPr lang="en-US" smtClean="0"/>
              <a:t>10/8/2025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D1F12F3-A74F-E04A-9E6A-5ECB40E0EC95}" type="slidenum">
              <a:rPr lang="en-US" smtClean="0"/>
              <a:t>‹#›</a:t>
            </a:fld>
            <a:endParaRPr lang="en-US"/>
          </a:p>
        </p:txBody>
      </p:sp>
    </p:spTree>
    <p:extLst>
      <p:ext uri="{BB962C8B-B14F-4D97-AF65-F5344CB8AC3E}">
        <p14:creationId xmlns:p14="http://schemas.microsoft.com/office/powerpoint/2010/main" val="209968367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5" r:id="rId4"/>
    <p:sldLayoutId id="2147483676" r:id="rId5"/>
    <p:sldLayoutId id="2147483662" r:id="rId6"/>
    <p:sldLayoutId id="2147483677" r:id="rId7"/>
    <p:sldLayoutId id="2147483681" r:id="rId8"/>
    <p:sldLayoutId id="2147483679" r:id="rId9"/>
    <p:sldLayoutId id="2147483680" r:id="rId10"/>
    <p:sldLayoutId id="2147483683" r:id="rId11"/>
    <p:sldLayoutId id="2147483684" r:id="rId12"/>
    <p:sldLayoutId id="2147483685" r:id="rId13"/>
    <p:sldLayoutId id="2147483686" r:id="rId14"/>
    <p:sldLayoutId id="2147483687" r:id="rId15"/>
    <p:sldLayoutId id="2147483666" r:id="rId16"/>
  </p:sldLayoutIdLst>
  <p:txStyles>
    <p:titleStyle>
      <a:lvl1pPr algn="l" defTabSz="685800" rtl="0" eaLnBrk="1" latinLnBrk="0" hangingPunct="1">
        <a:lnSpc>
          <a:spcPct val="90000"/>
        </a:lnSpc>
        <a:spcBef>
          <a:spcPct val="0"/>
        </a:spcBef>
        <a:buNone/>
        <a:defRPr sz="3300" kern="1200">
          <a:solidFill>
            <a:srgbClr val="000942"/>
          </a:solidFill>
          <a:latin typeface="+mj-lt"/>
          <a:ea typeface="+mj-ea"/>
          <a:cs typeface="+mj-cs"/>
        </a:defRPr>
      </a:lvl1pPr>
    </p:titleStyle>
    <p:bodyStyle>
      <a:lvl1pPr marL="171450" indent="-171450" algn="l" defTabSz="685800" rtl="0" eaLnBrk="1" latinLnBrk="0" hangingPunct="1">
        <a:lnSpc>
          <a:spcPct val="90000"/>
        </a:lnSpc>
        <a:spcBef>
          <a:spcPts val="750"/>
        </a:spcBef>
        <a:buFontTx/>
        <a:buBlip>
          <a:blip r:embed="rId18"/>
        </a:buBlip>
        <a:defRPr sz="2100" kern="1200">
          <a:solidFill>
            <a:srgbClr val="000942"/>
          </a:solidFill>
          <a:latin typeface="+mn-lt"/>
          <a:ea typeface="+mn-ea"/>
          <a:cs typeface="+mn-cs"/>
        </a:defRPr>
      </a:lvl1pPr>
      <a:lvl2pPr marL="514350" indent="-171450" algn="l" defTabSz="685800" rtl="0" eaLnBrk="1" latinLnBrk="0" hangingPunct="1">
        <a:lnSpc>
          <a:spcPct val="90000"/>
        </a:lnSpc>
        <a:spcBef>
          <a:spcPts val="375"/>
        </a:spcBef>
        <a:buFontTx/>
        <a:buBlip>
          <a:blip r:embed="rId19"/>
        </a:buBlip>
        <a:defRPr sz="1800" kern="1200">
          <a:solidFill>
            <a:srgbClr val="000942"/>
          </a:solidFill>
          <a:latin typeface="+mn-lt"/>
          <a:ea typeface="+mn-ea"/>
          <a:cs typeface="+mn-cs"/>
        </a:defRPr>
      </a:lvl2pPr>
      <a:lvl3pPr marL="857250" indent="-171450" algn="l" defTabSz="685800" rtl="0" eaLnBrk="1" latinLnBrk="0" hangingPunct="1">
        <a:lnSpc>
          <a:spcPct val="90000"/>
        </a:lnSpc>
        <a:spcBef>
          <a:spcPts val="375"/>
        </a:spcBef>
        <a:buFontTx/>
        <a:buBlip>
          <a:blip r:embed="rId20"/>
        </a:buBlip>
        <a:defRPr sz="1500" kern="1200">
          <a:solidFill>
            <a:srgbClr val="00094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94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94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6.jp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9.jp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863A8-1098-9FFB-44AD-DCDFB0423DFD}"/>
              </a:ext>
            </a:extLst>
          </p:cNvPr>
          <p:cNvSpPr>
            <a:spLocks noGrp="1"/>
          </p:cNvSpPr>
          <p:nvPr>
            <p:ph type="ctrTitle"/>
          </p:nvPr>
        </p:nvSpPr>
        <p:spPr/>
        <p:txBody>
          <a:bodyPr/>
          <a:lstStyle/>
          <a:p>
            <a:r>
              <a:rPr lang="en-US" dirty="0"/>
              <a:t>C-PIC Strategy</a:t>
            </a:r>
          </a:p>
        </p:txBody>
      </p:sp>
      <p:pic>
        <p:nvPicPr>
          <p:cNvPr id="9" name="Picture 8" descr="A picture containing text, font, graphics, screenshot&#10;&#10;Description automatically generated">
            <a:extLst>
              <a:ext uri="{FF2B5EF4-FFF2-40B4-BE49-F238E27FC236}">
                <a16:creationId xmlns:a16="http://schemas.microsoft.com/office/drawing/2014/main" id="{D848E169-7400-0E19-0069-25AC334438E8}"/>
              </a:ext>
            </a:extLst>
          </p:cNvPr>
          <p:cNvPicPr>
            <a:picLocks noChangeAspect="1"/>
          </p:cNvPicPr>
          <p:nvPr/>
        </p:nvPicPr>
        <p:blipFill>
          <a:blip r:embed="rId2"/>
          <a:stretch>
            <a:fillRect/>
          </a:stretch>
        </p:blipFill>
        <p:spPr>
          <a:xfrm>
            <a:off x="544920" y="702653"/>
            <a:ext cx="990000" cy="247500"/>
          </a:xfrm>
          <a:prstGeom prst="rect">
            <a:avLst/>
          </a:prstGeom>
        </p:spPr>
      </p:pic>
      <p:pic>
        <p:nvPicPr>
          <p:cNvPr id="11" name="Picture 10" descr="A picture containing text, font, logo, symbol&#10;&#10;Description automatically generated">
            <a:extLst>
              <a:ext uri="{FF2B5EF4-FFF2-40B4-BE49-F238E27FC236}">
                <a16:creationId xmlns:a16="http://schemas.microsoft.com/office/drawing/2014/main" id="{3E4C0EC3-C7E0-BC8A-BDEC-6670560113F7}"/>
              </a:ext>
            </a:extLst>
          </p:cNvPr>
          <p:cNvPicPr>
            <a:picLocks noChangeAspect="1"/>
          </p:cNvPicPr>
          <p:nvPr/>
        </p:nvPicPr>
        <p:blipFill>
          <a:blip r:embed="rId3"/>
          <a:stretch>
            <a:fillRect/>
          </a:stretch>
        </p:blipFill>
        <p:spPr>
          <a:xfrm>
            <a:off x="1823054" y="700403"/>
            <a:ext cx="806149" cy="252000"/>
          </a:xfrm>
          <a:prstGeom prst="rect">
            <a:avLst/>
          </a:prstGeom>
        </p:spPr>
      </p:pic>
      <p:pic>
        <p:nvPicPr>
          <p:cNvPr id="13" name="Picture 12" descr="A close-up of a logo&#10;&#10;Description automatically generated with low confidence">
            <a:extLst>
              <a:ext uri="{FF2B5EF4-FFF2-40B4-BE49-F238E27FC236}">
                <a16:creationId xmlns:a16="http://schemas.microsoft.com/office/drawing/2014/main" id="{34425941-635A-A877-6FC6-D8B3A88882C8}"/>
              </a:ext>
            </a:extLst>
          </p:cNvPr>
          <p:cNvPicPr>
            <a:picLocks noChangeAspect="1"/>
          </p:cNvPicPr>
          <p:nvPr/>
        </p:nvPicPr>
        <p:blipFill>
          <a:blip r:embed="rId4"/>
          <a:stretch>
            <a:fillRect/>
          </a:stretch>
        </p:blipFill>
        <p:spPr>
          <a:xfrm>
            <a:off x="2914426" y="696390"/>
            <a:ext cx="990000" cy="221775"/>
          </a:xfrm>
          <a:prstGeom prst="rect">
            <a:avLst/>
          </a:prstGeom>
        </p:spPr>
      </p:pic>
      <p:sp>
        <p:nvSpPr>
          <p:cNvPr id="5" name="Subtitle 4">
            <a:extLst>
              <a:ext uri="{FF2B5EF4-FFF2-40B4-BE49-F238E27FC236}">
                <a16:creationId xmlns:a16="http://schemas.microsoft.com/office/drawing/2014/main" id="{4B449481-CA53-C717-0B57-9AD6DF400587}"/>
              </a:ext>
            </a:extLst>
          </p:cNvPr>
          <p:cNvSpPr>
            <a:spLocks noGrp="1"/>
          </p:cNvSpPr>
          <p:nvPr>
            <p:ph type="subTitle" idx="1"/>
          </p:nvPr>
        </p:nvSpPr>
        <p:spPr>
          <a:xfrm>
            <a:off x="511629" y="2701528"/>
            <a:ext cx="3429000" cy="1431560"/>
          </a:xfrm>
        </p:spPr>
        <p:txBody>
          <a:bodyPr>
            <a:normAutofit/>
          </a:bodyPr>
          <a:lstStyle/>
          <a:p>
            <a:r>
              <a:rPr lang="en-US" dirty="0"/>
              <a:t>Introducing our overarching strategy and our six supporting strategies that work together to bring our vision to life</a:t>
            </a:r>
          </a:p>
        </p:txBody>
      </p:sp>
    </p:spTree>
    <p:extLst>
      <p:ext uri="{BB962C8B-B14F-4D97-AF65-F5344CB8AC3E}">
        <p14:creationId xmlns:p14="http://schemas.microsoft.com/office/powerpoint/2010/main" val="279058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74113-54F0-7D0D-ADAB-075784E84B58}"/>
              </a:ext>
            </a:extLst>
          </p:cNvPr>
          <p:cNvSpPr>
            <a:spLocks noGrp="1"/>
          </p:cNvSpPr>
          <p:nvPr>
            <p:ph type="title"/>
          </p:nvPr>
        </p:nvSpPr>
        <p:spPr>
          <a:xfrm>
            <a:off x="4528108" y="591657"/>
            <a:ext cx="3027828" cy="994172"/>
          </a:xfrm>
        </p:spPr>
        <p:txBody>
          <a:bodyPr anchor="ctr">
            <a:normAutofit/>
          </a:bodyPr>
          <a:lstStyle/>
          <a:p>
            <a:r>
              <a:rPr lang="en-US" dirty="0"/>
              <a:t>Our strategy</a:t>
            </a:r>
          </a:p>
        </p:txBody>
      </p:sp>
      <p:graphicFrame>
        <p:nvGraphicFramePr>
          <p:cNvPr id="18" name="Diagram 17">
            <a:extLst>
              <a:ext uri="{FF2B5EF4-FFF2-40B4-BE49-F238E27FC236}">
                <a16:creationId xmlns:a16="http://schemas.microsoft.com/office/drawing/2014/main" id="{88C78628-A50F-1946-1264-F1384663A4FC}"/>
              </a:ext>
            </a:extLst>
          </p:cNvPr>
          <p:cNvGraphicFramePr/>
          <p:nvPr>
            <p:extLst>
              <p:ext uri="{D42A27DB-BD31-4B8C-83A1-F6EECF244321}">
                <p14:modId xmlns:p14="http://schemas.microsoft.com/office/powerpoint/2010/main" val="2389243987"/>
              </p:ext>
            </p:extLst>
          </p:nvPr>
        </p:nvGraphicFramePr>
        <p:xfrm>
          <a:off x="-408970" y="745020"/>
          <a:ext cx="5431317" cy="3948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585CF5AC-5A26-3BF5-DB6E-2A398A611A64}"/>
              </a:ext>
            </a:extLst>
          </p:cNvPr>
          <p:cNvSpPr txBox="1"/>
          <p:nvPr/>
        </p:nvSpPr>
        <p:spPr>
          <a:xfrm>
            <a:off x="4572000" y="1432465"/>
            <a:ext cx="4347807" cy="3539430"/>
          </a:xfrm>
          <a:prstGeom prst="rect">
            <a:avLst/>
          </a:prstGeom>
          <a:noFill/>
        </p:spPr>
        <p:txBody>
          <a:bodyPr wrap="square">
            <a:spAutoFit/>
          </a:bodyPr>
          <a:lstStyle/>
          <a:p>
            <a:r>
              <a:rPr lang="en-US" sz="1400" b="1" i="0" u="none" strike="noStrike" dirty="0">
                <a:solidFill>
                  <a:schemeClr val="bg1"/>
                </a:solidFill>
                <a:effectLst/>
                <a:latin typeface="Century Gothic" panose="020B0502020202020204" pitchFamily="34" charset="0"/>
              </a:rPr>
              <a:t>Overarching strategy</a:t>
            </a:r>
          </a:p>
          <a:p>
            <a:br>
              <a:rPr lang="en-US" sz="1200" dirty="0">
                <a:solidFill>
                  <a:schemeClr val="bg1"/>
                </a:solidFill>
                <a:latin typeface="Century Gothic" panose="020B0502020202020204" pitchFamily="34" charset="0"/>
              </a:rPr>
            </a:br>
            <a:r>
              <a:rPr lang="en-US" sz="1200" b="1" i="0" u="none" strike="noStrike" dirty="0">
                <a:solidFill>
                  <a:schemeClr val="bg1"/>
                </a:solidFill>
                <a:effectLst/>
                <a:latin typeface="Century Gothic" panose="020B0502020202020204" pitchFamily="34" charset="0"/>
              </a:rPr>
              <a:t>Vision: </a:t>
            </a:r>
            <a:r>
              <a:rPr lang="en-US" sz="1200" b="0" i="0" u="none" strike="noStrike" dirty="0">
                <a:solidFill>
                  <a:schemeClr val="bg1"/>
                </a:solidFill>
                <a:effectLst/>
                <a:latin typeface="Century Gothic" panose="020B0502020202020204" pitchFamily="34" charset="0"/>
              </a:rPr>
              <a:t>T</a:t>
            </a:r>
            <a:r>
              <a:rPr lang="en-US" sz="1200" dirty="0">
                <a:solidFill>
                  <a:schemeClr val="bg1"/>
                </a:solidFill>
                <a:latin typeface="Century Gothic" panose="020B0502020202020204" pitchFamily="34" charset="0"/>
              </a:rPr>
              <a:t>o make </a:t>
            </a:r>
            <a:r>
              <a:rPr lang="en-US" sz="1200" b="0" i="0" u="none" strike="noStrike" dirty="0">
                <a:solidFill>
                  <a:schemeClr val="bg1"/>
                </a:solidFill>
                <a:effectLst/>
                <a:latin typeface="Century Gothic" panose="020B0502020202020204" pitchFamily="34" charset="0"/>
              </a:rPr>
              <a:t>cutting-edge technology more open and available to improve daily life.</a:t>
            </a:r>
          </a:p>
          <a:p>
            <a:endParaRPr lang="en-US" sz="1200" dirty="0">
              <a:solidFill>
                <a:schemeClr val="bg1"/>
              </a:solidFill>
              <a:latin typeface="Century Gothic" panose="020B0502020202020204" pitchFamily="34" charset="0"/>
            </a:endParaRPr>
          </a:p>
          <a:p>
            <a:r>
              <a:rPr lang="en-GB" sz="1200" b="1" dirty="0">
                <a:solidFill>
                  <a:schemeClr val="bg1"/>
                </a:solidFill>
                <a:latin typeface="Century Gothic" panose="020B0502020202020204" pitchFamily="34" charset="0"/>
              </a:rPr>
              <a:t>Mission: </a:t>
            </a:r>
            <a:r>
              <a:rPr lang="en-GB" sz="1200" dirty="0">
                <a:solidFill>
                  <a:schemeClr val="bg1"/>
                </a:solidFill>
                <a:latin typeface="Century Gothic" panose="020B0502020202020204" pitchFamily="34" charset="0"/>
              </a:rPr>
              <a:t>To build a pipeline of UK silicon photonics enabled companies serving multiple industry sectors by 2030, underpinned by our open-source silicon photonics foundry​.</a:t>
            </a:r>
          </a:p>
          <a:p>
            <a:endParaRPr lang="en-GB" sz="1200" dirty="0">
              <a:solidFill>
                <a:schemeClr val="bg1"/>
              </a:solidFill>
              <a:latin typeface="Century Gothic" panose="020B0502020202020204" pitchFamily="34" charset="0"/>
            </a:endParaRPr>
          </a:p>
          <a:p>
            <a:r>
              <a:rPr lang="en-GB" sz="1200" dirty="0">
                <a:solidFill>
                  <a:schemeClr val="bg1"/>
                </a:solidFill>
                <a:latin typeface="Century Gothic" panose="020B0502020202020204" pitchFamily="34" charset="0"/>
              </a:rPr>
              <a:t>We will achieve our mission using three core objectives:</a:t>
            </a:r>
          </a:p>
          <a:p>
            <a:pPr marL="171450" indent="-171450">
              <a:buFont typeface="Arial" panose="020B0604020202020204" pitchFamily="34" charset="0"/>
              <a:buChar char="•"/>
            </a:pPr>
            <a:r>
              <a:rPr lang="en-US" sz="1200" b="1" dirty="0">
                <a:solidFill>
                  <a:schemeClr val="bg1"/>
                </a:solidFill>
              </a:rPr>
              <a:t>Champion</a:t>
            </a:r>
            <a:r>
              <a:rPr lang="en-US" sz="1200" dirty="0">
                <a:solidFill>
                  <a:schemeClr val="bg1"/>
                </a:solidFill>
              </a:rPr>
              <a:t> the use of silicon photonics and its community</a:t>
            </a:r>
          </a:p>
          <a:p>
            <a:pPr marL="171450" indent="-171450">
              <a:buFont typeface="Arial" panose="020B0604020202020204" pitchFamily="34" charset="0"/>
              <a:buChar char="•"/>
            </a:pPr>
            <a:r>
              <a:rPr lang="en-US" sz="1200" b="1" dirty="0">
                <a:solidFill>
                  <a:schemeClr val="bg1"/>
                </a:solidFill>
              </a:rPr>
              <a:t>Translate</a:t>
            </a:r>
            <a:r>
              <a:rPr lang="en-US" sz="1200" dirty="0">
                <a:solidFill>
                  <a:schemeClr val="bg1"/>
                </a:solidFill>
              </a:rPr>
              <a:t> silicon photonics from research to industry</a:t>
            </a:r>
          </a:p>
          <a:p>
            <a:pPr marL="171450" indent="-171450">
              <a:buFont typeface="Arial" panose="020B0604020202020204" pitchFamily="34" charset="0"/>
              <a:buChar char="•"/>
            </a:pPr>
            <a:r>
              <a:rPr lang="en-US" sz="1200" b="1" dirty="0">
                <a:solidFill>
                  <a:schemeClr val="bg1"/>
                </a:solidFill>
              </a:rPr>
              <a:t>Cultivate</a:t>
            </a:r>
            <a:r>
              <a:rPr lang="en-US" sz="1200" dirty="0">
                <a:solidFill>
                  <a:schemeClr val="bg1"/>
                </a:solidFill>
              </a:rPr>
              <a:t> a positive work culture</a:t>
            </a:r>
            <a:endParaRPr lang="en-GB" sz="1200" dirty="0">
              <a:solidFill>
                <a:schemeClr val="bg1"/>
              </a:solidFill>
            </a:endParaRPr>
          </a:p>
          <a:p>
            <a:endParaRPr lang="en-GB" sz="1200" dirty="0">
              <a:solidFill>
                <a:schemeClr val="bg1"/>
              </a:solidFill>
              <a:latin typeface="Century Gothic" panose="020B0502020202020204" pitchFamily="34" charset="0"/>
            </a:endParaRPr>
          </a:p>
          <a:p>
            <a:r>
              <a:rPr lang="en-GB" sz="1200" b="1" dirty="0">
                <a:solidFill>
                  <a:schemeClr val="bg1"/>
                </a:solidFill>
                <a:latin typeface="Century Gothic" panose="020B0502020202020204" pitchFamily="34" charset="0"/>
              </a:rPr>
              <a:t>Six supporting strategies: </a:t>
            </a:r>
            <a:r>
              <a:rPr lang="en-GB" sz="1200" dirty="0">
                <a:solidFill>
                  <a:schemeClr val="bg1"/>
                </a:solidFill>
                <a:latin typeface="Century Gothic" panose="020B0502020202020204" pitchFamily="34" charset="0"/>
              </a:rPr>
              <a:t>underpin our approach to delivering on these core objectives.</a:t>
            </a:r>
            <a:endParaRPr lang="en-GB" sz="1200" dirty="0">
              <a:solidFill>
                <a:schemeClr val="bg1"/>
              </a:solidFill>
            </a:endParaRPr>
          </a:p>
        </p:txBody>
      </p:sp>
    </p:spTree>
    <p:extLst>
      <p:ext uri="{BB962C8B-B14F-4D97-AF65-F5344CB8AC3E}">
        <p14:creationId xmlns:p14="http://schemas.microsoft.com/office/powerpoint/2010/main" val="607463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130C4742-FA3C-3700-10BA-EAC46C15437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C24C646-F0AA-0152-74EA-8032148BD010}"/>
              </a:ext>
            </a:extLst>
          </p:cNvPr>
          <p:cNvSpPr/>
          <p:nvPr/>
        </p:nvSpPr>
        <p:spPr>
          <a:xfrm>
            <a:off x="1" y="0"/>
            <a:ext cx="3607200" cy="5143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8">
            <a:extLst>
              <a:ext uri="{FF2B5EF4-FFF2-40B4-BE49-F238E27FC236}">
                <a16:creationId xmlns:a16="http://schemas.microsoft.com/office/drawing/2014/main" id="{736B6B48-CB19-E25E-CE72-2258170EDAD6}"/>
              </a:ext>
            </a:extLst>
          </p:cNvPr>
          <p:cNvSpPr>
            <a:spLocks noGrp="1"/>
          </p:cNvSpPr>
          <p:nvPr>
            <p:ph type="title"/>
          </p:nvPr>
        </p:nvSpPr>
        <p:spPr>
          <a:xfrm>
            <a:off x="302076" y="320808"/>
            <a:ext cx="3003050" cy="994172"/>
          </a:xfrm>
        </p:spPr>
        <p:txBody>
          <a:bodyPr>
            <a:normAutofit/>
          </a:bodyPr>
          <a:lstStyle/>
          <a:p>
            <a:r>
              <a:rPr lang="en-GB" dirty="0">
                <a:solidFill>
                  <a:srgbClr val="5318AB"/>
                </a:solidFill>
              </a:rPr>
              <a:t>Scientific</a:t>
            </a:r>
          </a:p>
        </p:txBody>
      </p:sp>
      <p:sp>
        <p:nvSpPr>
          <p:cNvPr id="5" name="TextBox 4">
            <a:extLst>
              <a:ext uri="{FF2B5EF4-FFF2-40B4-BE49-F238E27FC236}">
                <a16:creationId xmlns:a16="http://schemas.microsoft.com/office/drawing/2014/main" id="{B07A7B65-86F9-DF85-B378-FF4863732E8E}"/>
              </a:ext>
            </a:extLst>
          </p:cNvPr>
          <p:cNvSpPr txBox="1"/>
          <p:nvPr/>
        </p:nvSpPr>
        <p:spPr>
          <a:xfrm>
            <a:off x="302076" y="1047861"/>
            <a:ext cx="3039963" cy="830997"/>
          </a:xfrm>
          <a:prstGeom prst="rect">
            <a:avLst/>
          </a:prstGeom>
          <a:noFill/>
        </p:spPr>
        <p:txBody>
          <a:bodyPr wrap="square" rtlCol="0">
            <a:spAutoFit/>
          </a:bodyPr>
          <a:lstStyle/>
          <a:p>
            <a:r>
              <a:rPr lang="en-GB" sz="1200" b="1" dirty="0">
                <a:solidFill>
                  <a:srgbClr val="5318AB"/>
                </a:solidFill>
              </a:rPr>
              <a:t>Vision: </a:t>
            </a:r>
            <a:r>
              <a:rPr lang="en-GB" sz="1200" dirty="0">
                <a:solidFill>
                  <a:srgbClr val="5318AB"/>
                </a:solidFill>
              </a:rPr>
              <a:t>to generate scientific advancements that lead to commercially viable, socially responsible real-world applications </a:t>
            </a:r>
          </a:p>
        </p:txBody>
      </p:sp>
      <p:sp>
        <p:nvSpPr>
          <p:cNvPr id="7" name="Content Placeholder 9">
            <a:extLst>
              <a:ext uri="{FF2B5EF4-FFF2-40B4-BE49-F238E27FC236}">
                <a16:creationId xmlns:a16="http://schemas.microsoft.com/office/drawing/2014/main" id="{CDF2E7E4-67CE-72AE-7820-5197EC9E46C3}"/>
              </a:ext>
            </a:extLst>
          </p:cNvPr>
          <p:cNvSpPr txBox="1">
            <a:spLocks/>
          </p:cNvSpPr>
          <p:nvPr/>
        </p:nvSpPr>
        <p:spPr>
          <a:xfrm>
            <a:off x="3780859" y="817894"/>
            <a:ext cx="4874191" cy="73503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Tx/>
              <a:buBlip>
                <a:blip r:embed="rId3"/>
              </a:buBlip>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Tx/>
              <a:buBlip>
                <a:blip r:embed="rId4"/>
              </a:buBlip>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Tx/>
              <a:buBlip>
                <a:blip r:embed="rId5"/>
              </a:buBlip>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200" b="1" dirty="0"/>
              <a:t>Mission</a:t>
            </a:r>
          </a:p>
          <a:p>
            <a:pPr marL="0" indent="0">
              <a:buNone/>
            </a:pPr>
            <a:r>
              <a:rPr lang="en-GB" sz="1200" dirty="0"/>
              <a:t>To discover new technologies and functionalities that when coupled with our innovation ecosystem, can have transformative effects on daily life.</a:t>
            </a:r>
          </a:p>
        </p:txBody>
      </p:sp>
      <p:sp>
        <p:nvSpPr>
          <p:cNvPr id="8" name="Content Placeholder 9">
            <a:extLst>
              <a:ext uri="{FF2B5EF4-FFF2-40B4-BE49-F238E27FC236}">
                <a16:creationId xmlns:a16="http://schemas.microsoft.com/office/drawing/2014/main" id="{04393888-B17D-7105-102A-DFDBD5386CE8}"/>
              </a:ext>
            </a:extLst>
          </p:cNvPr>
          <p:cNvSpPr>
            <a:spLocks noGrp="1"/>
          </p:cNvSpPr>
          <p:nvPr>
            <p:ph idx="1"/>
          </p:nvPr>
        </p:nvSpPr>
        <p:spPr>
          <a:xfrm>
            <a:off x="3780859" y="1644773"/>
            <a:ext cx="5089541" cy="1720219"/>
          </a:xfrm>
        </p:spPr>
        <p:txBody>
          <a:bodyPr>
            <a:noAutofit/>
          </a:bodyPr>
          <a:lstStyle/>
          <a:p>
            <a:pPr marL="0" indent="0">
              <a:buNone/>
            </a:pPr>
            <a:r>
              <a:rPr lang="en-GB" sz="1200" b="1" dirty="0"/>
              <a:t>Aims</a:t>
            </a:r>
          </a:p>
          <a:p>
            <a:r>
              <a:rPr lang="en-GB" sz="1200" dirty="0"/>
              <a:t>Establish PhD projects and recruit students</a:t>
            </a:r>
          </a:p>
          <a:p>
            <a:r>
              <a:rPr lang="en-GB" sz="1200" dirty="0"/>
              <a:t>Contribute to developing technology roadmaps</a:t>
            </a:r>
          </a:p>
          <a:p>
            <a:r>
              <a:rPr lang="en-GB" sz="1200" dirty="0"/>
              <a:t>Secure funding and investment from diverse sources</a:t>
            </a:r>
          </a:p>
          <a:p>
            <a:r>
              <a:rPr lang="en-GB" sz="1200" dirty="0"/>
              <a:t>Become leaders in Open Data</a:t>
            </a:r>
          </a:p>
          <a:p>
            <a:r>
              <a:rPr lang="en-GB" sz="1200" dirty="0"/>
              <a:t>Form partnerships in environmentally sustainable technologies</a:t>
            </a:r>
          </a:p>
          <a:p>
            <a:pPr marL="0" indent="0">
              <a:buNone/>
            </a:pPr>
            <a:endParaRPr lang="en-GB" sz="1200" dirty="0"/>
          </a:p>
          <a:p>
            <a:pPr marL="0" indent="0">
              <a:buNone/>
            </a:pPr>
            <a:endParaRPr lang="en-GB" sz="1200" dirty="0"/>
          </a:p>
        </p:txBody>
      </p:sp>
      <p:sp>
        <p:nvSpPr>
          <p:cNvPr id="9" name="Content Placeholder 9">
            <a:extLst>
              <a:ext uri="{FF2B5EF4-FFF2-40B4-BE49-F238E27FC236}">
                <a16:creationId xmlns:a16="http://schemas.microsoft.com/office/drawing/2014/main" id="{681BB48D-9ED7-6331-67BB-94CBA2A89740}"/>
              </a:ext>
            </a:extLst>
          </p:cNvPr>
          <p:cNvSpPr txBox="1">
            <a:spLocks/>
          </p:cNvSpPr>
          <p:nvPr/>
        </p:nvSpPr>
        <p:spPr>
          <a:xfrm>
            <a:off x="3780859" y="3313025"/>
            <a:ext cx="5089541" cy="1830475"/>
          </a:xfrm>
          <a:prstGeom prst="rect">
            <a:avLst/>
          </a:prstGeom>
        </p:spPr>
        <p:txBody>
          <a:bodyPr vert="horz" lIns="91440" tIns="45720" rIns="91440" bIns="45720" rtlCol="0">
            <a:normAutofit fontScale="92500" lnSpcReduction="20000"/>
          </a:bodyPr>
          <a:lstStyle>
            <a:lvl1pPr marL="171450" indent="-171450" algn="l" defTabSz="685800" rtl="0" eaLnBrk="1" latinLnBrk="0" hangingPunct="1">
              <a:lnSpc>
                <a:spcPct val="90000"/>
              </a:lnSpc>
              <a:spcBef>
                <a:spcPts val="750"/>
              </a:spcBef>
              <a:buFontTx/>
              <a:buBlip>
                <a:blip r:embed="rId3"/>
              </a:buBlip>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Tx/>
              <a:buBlip>
                <a:blip r:embed="rId4"/>
              </a:buBlip>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Tx/>
              <a:buBlip>
                <a:blip r:embed="rId5"/>
              </a:buBlip>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200" b="1" dirty="0"/>
              <a:t>Approach</a:t>
            </a:r>
          </a:p>
          <a:p>
            <a:pPr marL="0" indent="0">
              <a:buNone/>
            </a:pPr>
            <a:r>
              <a:rPr lang="en-GB" sz="1300" dirty="0"/>
              <a:t>Focus on 5 key areas:</a:t>
            </a:r>
          </a:p>
          <a:p>
            <a:r>
              <a:rPr lang="en-GB" sz="1300" dirty="0"/>
              <a:t>Government-defined Frontier Technologies and their convergence</a:t>
            </a:r>
          </a:p>
          <a:p>
            <a:r>
              <a:rPr lang="en-GB" sz="1300" dirty="0"/>
              <a:t>Fostering interdisciplinary collaborations</a:t>
            </a:r>
          </a:p>
          <a:p>
            <a:r>
              <a:rPr lang="en-GB" sz="1300" dirty="0"/>
              <a:t>Environmental sustainability and net zero</a:t>
            </a:r>
          </a:p>
          <a:p>
            <a:r>
              <a:rPr lang="en-GB" sz="1300" dirty="0"/>
              <a:t>Systems-based approaches</a:t>
            </a:r>
          </a:p>
          <a:p>
            <a:r>
              <a:rPr lang="en-GB" sz="1300" dirty="0"/>
              <a:t>Open-source principles</a:t>
            </a:r>
          </a:p>
          <a:p>
            <a:pPr marL="0" indent="0">
              <a:buNone/>
            </a:pPr>
            <a:endParaRPr lang="en-GB" sz="1200" dirty="0"/>
          </a:p>
          <a:p>
            <a:pPr marL="0" indent="0">
              <a:buFontTx/>
              <a:buNone/>
            </a:pPr>
            <a:endParaRPr lang="en-GB" dirty="0"/>
          </a:p>
        </p:txBody>
      </p:sp>
      <p:pic>
        <p:nvPicPr>
          <p:cNvPr id="10" name="Picture 9" descr="A person in a protective suit and mask looking at a tube&#10;&#10;AI-generated content may be incorrect.">
            <a:extLst>
              <a:ext uri="{FF2B5EF4-FFF2-40B4-BE49-F238E27FC236}">
                <a16:creationId xmlns:a16="http://schemas.microsoft.com/office/drawing/2014/main" id="{FFCB7B6D-9F26-78B2-32BE-C710F0B065D0}"/>
              </a:ext>
            </a:extLst>
          </p:cNvPr>
          <p:cNvPicPr>
            <a:picLocks noChangeAspect="1"/>
          </p:cNvPicPr>
          <p:nvPr/>
        </p:nvPicPr>
        <p:blipFill>
          <a:blip r:embed="rId6"/>
          <a:stretch>
            <a:fillRect/>
          </a:stretch>
        </p:blipFill>
        <p:spPr>
          <a:xfrm>
            <a:off x="302076" y="1953158"/>
            <a:ext cx="2867637" cy="277995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89091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9AE929-6076-4874-12B6-3C1A2E00EFF7}"/>
              </a:ext>
            </a:extLst>
          </p:cNvPr>
          <p:cNvSpPr/>
          <p:nvPr/>
        </p:nvSpPr>
        <p:spPr>
          <a:xfrm>
            <a:off x="0" y="0"/>
            <a:ext cx="3607200" cy="5143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8">
            <a:extLst>
              <a:ext uri="{FF2B5EF4-FFF2-40B4-BE49-F238E27FC236}">
                <a16:creationId xmlns:a16="http://schemas.microsoft.com/office/drawing/2014/main" id="{8CC67436-4EC7-CCAF-9592-9C674F692EE9}"/>
              </a:ext>
            </a:extLst>
          </p:cNvPr>
          <p:cNvSpPr>
            <a:spLocks noGrp="1"/>
          </p:cNvSpPr>
          <p:nvPr>
            <p:ph type="title"/>
          </p:nvPr>
        </p:nvSpPr>
        <p:spPr>
          <a:xfrm>
            <a:off x="228837" y="291579"/>
            <a:ext cx="3003050" cy="994172"/>
          </a:xfrm>
        </p:spPr>
        <p:txBody>
          <a:bodyPr/>
          <a:lstStyle/>
          <a:p>
            <a:r>
              <a:rPr lang="en-GB" dirty="0">
                <a:solidFill>
                  <a:srgbClr val="D60070"/>
                </a:solidFill>
              </a:rPr>
              <a:t>Commercialisation</a:t>
            </a:r>
          </a:p>
        </p:txBody>
      </p:sp>
      <p:sp>
        <p:nvSpPr>
          <p:cNvPr id="3" name="TextBox 2">
            <a:extLst>
              <a:ext uri="{FF2B5EF4-FFF2-40B4-BE49-F238E27FC236}">
                <a16:creationId xmlns:a16="http://schemas.microsoft.com/office/drawing/2014/main" id="{C71B64E0-E0E0-B7C5-5DFB-EF55A75B317D}"/>
              </a:ext>
            </a:extLst>
          </p:cNvPr>
          <p:cNvSpPr txBox="1"/>
          <p:nvPr/>
        </p:nvSpPr>
        <p:spPr>
          <a:xfrm>
            <a:off x="278752" y="1043052"/>
            <a:ext cx="3039963" cy="646331"/>
          </a:xfrm>
          <a:prstGeom prst="rect">
            <a:avLst/>
          </a:prstGeom>
          <a:noFill/>
        </p:spPr>
        <p:txBody>
          <a:bodyPr wrap="square" rtlCol="0">
            <a:spAutoFit/>
          </a:bodyPr>
          <a:lstStyle/>
          <a:p>
            <a:r>
              <a:rPr lang="en-GB" sz="1200" b="1" dirty="0">
                <a:solidFill>
                  <a:srgbClr val="D60070"/>
                </a:solidFill>
              </a:rPr>
              <a:t>Vision: </a:t>
            </a:r>
            <a:r>
              <a:rPr lang="en-GB" sz="1200" dirty="0">
                <a:solidFill>
                  <a:srgbClr val="D60070"/>
                </a:solidFill>
              </a:rPr>
              <a:t>To build a pipeline of silicon photonics-enabled companies serving multiple industry sectors by 2030.</a:t>
            </a:r>
          </a:p>
        </p:txBody>
      </p:sp>
      <p:sp>
        <p:nvSpPr>
          <p:cNvPr id="6" name="Content Placeholder 9">
            <a:extLst>
              <a:ext uri="{FF2B5EF4-FFF2-40B4-BE49-F238E27FC236}">
                <a16:creationId xmlns:a16="http://schemas.microsoft.com/office/drawing/2014/main" id="{1BCAF7F5-482D-B7A6-DAE0-1B2FD452631E}"/>
              </a:ext>
            </a:extLst>
          </p:cNvPr>
          <p:cNvSpPr>
            <a:spLocks noGrp="1"/>
          </p:cNvSpPr>
          <p:nvPr>
            <p:ph idx="1"/>
          </p:nvPr>
        </p:nvSpPr>
        <p:spPr>
          <a:xfrm>
            <a:off x="3780859" y="1979999"/>
            <a:ext cx="4874191" cy="984555"/>
          </a:xfrm>
        </p:spPr>
        <p:txBody>
          <a:bodyPr>
            <a:normAutofit/>
          </a:bodyPr>
          <a:lstStyle/>
          <a:p>
            <a:pPr marL="0" indent="0">
              <a:buNone/>
            </a:pPr>
            <a:r>
              <a:rPr lang="en-GB" sz="1200" b="1" dirty="0"/>
              <a:t>Aim</a:t>
            </a:r>
          </a:p>
          <a:p>
            <a:pPr marL="0" indent="0">
              <a:buNone/>
            </a:pPr>
            <a:r>
              <a:rPr lang="en-GB" sz="1200" dirty="0"/>
              <a:t>To deliver an environment that will enable organisations to accelerate the development of silicon photonics technology from the research domain through to scale-up. </a:t>
            </a:r>
          </a:p>
          <a:p>
            <a:endParaRPr lang="en-GB" sz="1200" dirty="0"/>
          </a:p>
          <a:p>
            <a:pPr marL="0" indent="0">
              <a:buNone/>
            </a:pPr>
            <a:endParaRPr lang="en-GB" sz="1200" dirty="0"/>
          </a:p>
          <a:p>
            <a:pPr marL="0" indent="0">
              <a:buNone/>
            </a:pPr>
            <a:endParaRPr lang="en-GB" dirty="0"/>
          </a:p>
        </p:txBody>
      </p:sp>
      <p:sp>
        <p:nvSpPr>
          <p:cNvPr id="7" name="Content Placeholder 9">
            <a:extLst>
              <a:ext uri="{FF2B5EF4-FFF2-40B4-BE49-F238E27FC236}">
                <a16:creationId xmlns:a16="http://schemas.microsoft.com/office/drawing/2014/main" id="{C13BC313-1500-A098-18A7-567EDC053554}"/>
              </a:ext>
            </a:extLst>
          </p:cNvPr>
          <p:cNvSpPr txBox="1">
            <a:spLocks/>
          </p:cNvSpPr>
          <p:nvPr/>
        </p:nvSpPr>
        <p:spPr>
          <a:xfrm>
            <a:off x="3780859" y="2964554"/>
            <a:ext cx="5089541" cy="2073385"/>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Tx/>
              <a:buBlip>
                <a:blip r:embed="rId3"/>
              </a:buBlip>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Tx/>
              <a:buBlip>
                <a:blip r:embed="rId4"/>
              </a:buBlip>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Tx/>
              <a:buBlip>
                <a:blip r:embed="rId5"/>
              </a:buBlip>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300" b="1" dirty="0"/>
              <a:t>Approach</a:t>
            </a:r>
          </a:p>
          <a:p>
            <a:r>
              <a:rPr lang="en-GB" sz="1300" dirty="0"/>
              <a:t>Technology roadmap development, connecting researchers to applications</a:t>
            </a:r>
          </a:p>
          <a:p>
            <a:r>
              <a:rPr lang="en-GB" sz="1300" dirty="0"/>
              <a:t>Start up support and structured acceleration programme for academic entrepreneurs</a:t>
            </a:r>
          </a:p>
          <a:p>
            <a:r>
              <a:rPr lang="en-GB" sz="1300" dirty="0"/>
              <a:t>Funding for technology and market readiness projects</a:t>
            </a:r>
          </a:p>
          <a:p>
            <a:r>
              <a:rPr lang="en-GB" sz="1300" dirty="0"/>
              <a:t>Subsidised foundry access for UK universities and first-time UK start-ups/SMEs</a:t>
            </a:r>
          </a:p>
          <a:p>
            <a:r>
              <a:rPr lang="en-GB" sz="1300" dirty="0"/>
              <a:t>Establish PIC Bootcamp as our flagship training scheme</a:t>
            </a:r>
          </a:p>
          <a:p>
            <a:pPr marL="0" indent="0">
              <a:buFontTx/>
              <a:buNone/>
            </a:pPr>
            <a:endParaRPr lang="en-GB" dirty="0"/>
          </a:p>
        </p:txBody>
      </p:sp>
      <p:sp>
        <p:nvSpPr>
          <p:cNvPr id="8" name="Content Placeholder 9">
            <a:extLst>
              <a:ext uri="{FF2B5EF4-FFF2-40B4-BE49-F238E27FC236}">
                <a16:creationId xmlns:a16="http://schemas.microsoft.com/office/drawing/2014/main" id="{03AF337B-246F-8031-A1C6-AD270C386ADA}"/>
              </a:ext>
            </a:extLst>
          </p:cNvPr>
          <p:cNvSpPr txBox="1">
            <a:spLocks/>
          </p:cNvSpPr>
          <p:nvPr/>
        </p:nvSpPr>
        <p:spPr>
          <a:xfrm>
            <a:off x="3780859" y="896254"/>
            <a:ext cx="4874191" cy="10837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Tx/>
              <a:buBlip>
                <a:blip r:embed="rId3"/>
              </a:buBlip>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Tx/>
              <a:buBlip>
                <a:blip r:embed="rId4"/>
              </a:buBlip>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Tx/>
              <a:buBlip>
                <a:blip r:embed="rId5"/>
              </a:buBlip>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200" b="1" dirty="0"/>
              <a:t>Mission</a:t>
            </a:r>
          </a:p>
          <a:p>
            <a:pPr marL="0" indent="0">
              <a:buFontTx/>
              <a:buNone/>
            </a:pPr>
            <a:r>
              <a:rPr lang="en-GB" sz="1200" dirty="0"/>
              <a:t>To provide the necessary support to establish and enable silicon photonics-enabled companies to progress the technology, manufacturing and market readiness of their solutions.</a:t>
            </a:r>
          </a:p>
          <a:p>
            <a:pPr marL="0" indent="0">
              <a:buFontTx/>
              <a:buNone/>
            </a:pPr>
            <a:endParaRPr lang="en-GB" dirty="0"/>
          </a:p>
        </p:txBody>
      </p:sp>
      <p:pic>
        <p:nvPicPr>
          <p:cNvPr id="5" name="Picture 4" descr="A person in a white protective suit and goggles working in a lab&#10;&#10;AI-generated content may be incorrect.">
            <a:extLst>
              <a:ext uri="{FF2B5EF4-FFF2-40B4-BE49-F238E27FC236}">
                <a16:creationId xmlns:a16="http://schemas.microsoft.com/office/drawing/2014/main" id="{DABA73AC-6283-F65E-429B-B97833DD61C7}"/>
              </a:ext>
            </a:extLst>
          </p:cNvPr>
          <p:cNvPicPr>
            <a:picLocks noChangeAspect="1"/>
          </p:cNvPicPr>
          <p:nvPr/>
        </p:nvPicPr>
        <p:blipFill>
          <a:blip r:embed="rId6"/>
          <a:srcRect l="29274" t="7563" r="16198" b="12329"/>
          <a:stretch>
            <a:fillRect/>
          </a:stretch>
        </p:blipFill>
        <p:spPr>
          <a:xfrm>
            <a:off x="322167" y="1843514"/>
            <a:ext cx="2953134" cy="287389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561227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CA8C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8AE820-FFBD-B77C-0D4F-258F34D9F27F}"/>
              </a:ext>
            </a:extLst>
          </p:cNvPr>
          <p:cNvSpPr/>
          <p:nvPr/>
        </p:nvSpPr>
        <p:spPr>
          <a:xfrm>
            <a:off x="1" y="0"/>
            <a:ext cx="3607200" cy="5143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8">
            <a:extLst>
              <a:ext uri="{FF2B5EF4-FFF2-40B4-BE49-F238E27FC236}">
                <a16:creationId xmlns:a16="http://schemas.microsoft.com/office/drawing/2014/main" id="{CF54FFFD-FA9C-3EA1-7BC3-52C6FD7D7AE3}"/>
              </a:ext>
            </a:extLst>
          </p:cNvPr>
          <p:cNvSpPr>
            <a:spLocks noGrp="1"/>
          </p:cNvSpPr>
          <p:nvPr>
            <p:ph type="title"/>
          </p:nvPr>
        </p:nvSpPr>
        <p:spPr>
          <a:xfrm>
            <a:off x="302076" y="399170"/>
            <a:ext cx="3003050" cy="994172"/>
          </a:xfrm>
        </p:spPr>
        <p:txBody>
          <a:bodyPr/>
          <a:lstStyle/>
          <a:p>
            <a:r>
              <a:rPr lang="en-GB" dirty="0">
                <a:solidFill>
                  <a:srgbClr val="8CA8C2"/>
                </a:solidFill>
              </a:rPr>
              <a:t>Equality, diversity and inclusion</a:t>
            </a:r>
          </a:p>
        </p:txBody>
      </p:sp>
      <p:sp>
        <p:nvSpPr>
          <p:cNvPr id="5" name="TextBox 4">
            <a:extLst>
              <a:ext uri="{FF2B5EF4-FFF2-40B4-BE49-F238E27FC236}">
                <a16:creationId xmlns:a16="http://schemas.microsoft.com/office/drawing/2014/main" id="{DD863195-405E-22C6-C5C1-F11173139854}"/>
              </a:ext>
            </a:extLst>
          </p:cNvPr>
          <p:cNvSpPr txBox="1"/>
          <p:nvPr/>
        </p:nvSpPr>
        <p:spPr>
          <a:xfrm>
            <a:off x="302076" y="1263204"/>
            <a:ext cx="3039963" cy="1015663"/>
          </a:xfrm>
          <a:prstGeom prst="rect">
            <a:avLst/>
          </a:prstGeom>
          <a:noFill/>
        </p:spPr>
        <p:txBody>
          <a:bodyPr wrap="square" rtlCol="0">
            <a:spAutoFit/>
          </a:bodyPr>
          <a:lstStyle/>
          <a:p>
            <a:r>
              <a:rPr lang="en-GB" sz="1200" b="1" dirty="0">
                <a:solidFill>
                  <a:srgbClr val="8CA8C2"/>
                </a:solidFill>
              </a:rPr>
              <a:t>Vision: </a:t>
            </a:r>
            <a:r>
              <a:rPr lang="en-GB" sz="1200" dirty="0">
                <a:solidFill>
                  <a:srgbClr val="8CA8C2"/>
                </a:solidFill>
              </a:rPr>
              <a:t>To become the workplace of choice and act as an example to others that teams in more diverse workplaces perform better. </a:t>
            </a:r>
          </a:p>
          <a:p>
            <a:endParaRPr lang="en-GB" sz="1200" dirty="0">
              <a:solidFill>
                <a:srgbClr val="D60070"/>
              </a:solidFill>
            </a:endParaRPr>
          </a:p>
        </p:txBody>
      </p:sp>
      <p:sp>
        <p:nvSpPr>
          <p:cNvPr id="7" name="Content Placeholder 9">
            <a:extLst>
              <a:ext uri="{FF2B5EF4-FFF2-40B4-BE49-F238E27FC236}">
                <a16:creationId xmlns:a16="http://schemas.microsoft.com/office/drawing/2014/main" id="{966C95CD-2D97-CD9E-81EE-270BC897A081}"/>
              </a:ext>
            </a:extLst>
          </p:cNvPr>
          <p:cNvSpPr txBox="1">
            <a:spLocks/>
          </p:cNvSpPr>
          <p:nvPr/>
        </p:nvSpPr>
        <p:spPr>
          <a:xfrm>
            <a:off x="3780859" y="841989"/>
            <a:ext cx="5089541" cy="132000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Tx/>
              <a:buBlip>
                <a:blip r:embed="rId2"/>
              </a:buBlip>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Tx/>
              <a:buBlip>
                <a:blip r:embed="rId3"/>
              </a:buBlip>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Tx/>
              <a:buBlip>
                <a:blip r:embed="rId4"/>
              </a:buBlip>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200" b="1" dirty="0"/>
              <a:t>Mission</a:t>
            </a:r>
          </a:p>
          <a:p>
            <a:pPr marL="0" indent="0">
              <a:buFontTx/>
              <a:buNone/>
            </a:pPr>
            <a:r>
              <a:rPr lang="en-GB" sz="1200" dirty="0"/>
              <a:t>To embed EDI in all things we do, so that regardless of protected characteristics, identity or need for special adjustments, all colleagues have equitable access to opportunities, with diverse perspectives invited and valued, and a sense of belonging in a supportive, respectful environment.</a:t>
            </a:r>
          </a:p>
          <a:p>
            <a:pPr marL="0" indent="0">
              <a:buFontTx/>
              <a:buNone/>
            </a:pPr>
            <a:endParaRPr lang="en-GB" dirty="0"/>
          </a:p>
        </p:txBody>
      </p:sp>
      <p:sp>
        <p:nvSpPr>
          <p:cNvPr id="8" name="Content Placeholder 9">
            <a:extLst>
              <a:ext uri="{FF2B5EF4-FFF2-40B4-BE49-F238E27FC236}">
                <a16:creationId xmlns:a16="http://schemas.microsoft.com/office/drawing/2014/main" id="{79B2D00F-AC1F-60CC-6115-A1403C773ACF}"/>
              </a:ext>
            </a:extLst>
          </p:cNvPr>
          <p:cNvSpPr>
            <a:spLocks noGrp="1"/>
          </p:cNvSpPr>
          <p:nvPr>
            <p:ph idx="1"/>
          </p:nvPr>
        </p:nvSpPr>
        <p:spPr>
          <a:xfrm>
            <a:off x="3752383" y="2083967"/>
            <a:ext cx="5089541" cy="1547617"/>
          </a:xfrm>
        </p:spPr>
        <p:txBody>
          <a:bodyPr>
            <a:noAutofit/>
          </a:bodyPr>
          <a:lstStyle/>
          <a:p>
            <a:pPr marL="0" indent="0">
              <a:buNone/>
            </a:pPr>
            <a:r>
              <a:rPr lang="en-GB" sz="1200" b="1" dirty="0"/>
              <a:t>Aims</a:t>
            </a:r>
          </a:p>
          <a:p>
            <a:r>
              <a:rPr lang="en-GB" sz="1200" dirty="0"/>
              <a:t>Improve colleagues’ career and personal development  </a:t>
            </a:r>
          </a:p>
          <a:p>
            <a:r>
              <a:rPr lang="en-GB" sz="1200" dirty="0"/>
              <a:t>Improve the balance in engagement with facilities, funding and commercialisation opportunities </a:t>
            </a:r>
          </a:p>
          <a:p>
            <a:r>
              <a:rPr lang="en-GB" sz="1200" dirty="0"/>
              <a:t>Facilitate colleague wellbeing </a:t>
            </a:r>
          </a:p>
          <a:p>
            <a:r>
              <a:rPr lang="en-GB" sz="1200" dirty="0"/>
              <a:t>Active Bystanders to encourage a supportive environment </a:t>
            </a:r>
          </a:p>
          <a:p>
            <a:pPr marL="0" indent="0">
              <a:buNone/>
            </a:pPr>
            <a:endParaRPr lang="en-GB" sz="1200" dirty="0"/>
          </a:p>
          <a:p>
            <a:pPr marL="0" indent="0">
              <a:buNone/>
            </a:pPr>
            <a:endParaRPr lang="en-GB" sz="1200" dirty="0"/>
          </a:p>
        </p:txBody>
      </p:sp>
      <p:sp>
        <p:nvSpPr>
          <p:cNvPr id="9" name="Content Placeholder 9">
            <a:extLst>
              <a:ext uri="{FF2B5EF4-FFF2-40B4-BE49-F238E27FC236}">
                <a16:creationId xmlns:a16="http://schemas.microsoft.com/office/drawing/2014/main" id="{3A15E66E-266B-6B91-3BBA-730E28C0A1B6}"/>
              </a:ext>
            </a:extLst>
          </p:cNvPr>
          <p:cNvSpPr txBox="1">
            <a:spLocks/>
          </p:cNvSpPr>
          <p:nvPr/>
        </p:nvSpPr>
        <p:spPr>
          <a:xfrm>
            <a:off x="3780859" y="3631584"/>
            <a:ext cx="5089541" cy="147485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Tx/>
              <a:buBlip>
                <a:blip r:embed="rId2"/>
              </a:buBlip>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Tx/>
              <a:buBlip>
                <a:blip r:embed="rId3"/>
              </a:buBlip>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Tx/>
              <a:buBlip>
                <a:blip r:embed="rId4"/>
              </a:buBlip>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200" b="1" dirty="0"/>
              <a:t>Approach</a:t>
            </a:r>
          </a:p>
          <a:p>
            <a:r>
              <a:rPr lang="en-GB" sz="1200" dirty="0"/>
              <a:t>Open engagement and co-creation, where appropriate</a:t>
            </a:r>
          </a:p>
          <a:p>
            <a:r>
              <a:rPr lang="en-GB" sz="1200" dirty="0"/>
              <a:t>Process: ensure that processes are readily understood and acknowledged by all colleagues to be fair and transparent</a:t>
            </a:r>
          </a:p>
          <a:p>
            <a:r>
              <a:rPr lang="en-GB" sz="1200" dirty="0"/>
              <a:t>Practice: monitoring, training, communications, professional and personal support</a:t>
            </a:r>
          </a:p>
          <a:p>
            <a:pPr marL="0" indent="0">
              <a:buFontTx/>
              <a:buNone/>
            </a:pPr>
            <a:endParaRPr lang="en-GB" dirty="0"/>
          </a:p>
        </p:txBody>
      </p:sp>
      <p:pic>
        <p:nvPicPr>
          <p:cNvPr id="2054" name="Picture 6">
            <a:extLst>
              <a:ext uri="{FF2B5EF4-FFF2-40B4-BE49-F238E27FC236}">
                <a16:creationId xmlns:a16="http://schemas.microsoft.com/office/drawing/2014/main" id="{7B80B302-6700-97E4-1756-11A782D46C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89" r="2769"/>
          <a:stretch>
            <a:fillRect/>
          </a:stretch>
        </p:blipFill>
        <p:spPr bwMode="auto">
          <a:xfrm>
            <a:off x="302076" y="2161991"/>
            <a:ext cx="2785891" cy="275696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363973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D14D2D-8300-644A-6530-B08AB50C933C}"/>
              </a:ext>
            </a:extLst>
          </p:cNvPr>
          <p:cNvSpPr/>
          <p:nvPr/>
        </p:nvSpPr>
        <p:spPr>
          <a:xfrm>
            <a:off x="1" y="0"/>
            <a:ext cx="3607200" cy="5143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Content Placeholder 9">
            <a:extLst>
              <a:ext uri="{FF2B5EF4-FFF2-40B4-BE49-F238E27FC236}">
                <a16:creationId xmlns:a16="http://schemas.microsoft.com/office/drawing/2014/main" id="{E4D92CAD-AE08-4C2A-AF39-03EBCF3577FF}"/>
              </a:ext>
            </a:extLst>
          </p:cNvPr>
          <p:cNvSpPr>
            <a:spLocks noGrp="1"/>
          </p:cNvSpPr>
          <p:nvPr>
            <p:ph idx="1"/>
          </p:nvPr>
        </p:nvSpPr>
        <p:spPr>
          <a:xfrm>
            <a:off x="3780859" y="1880809"/>
            <a:ext cx="5401011" cy="1754503"/>
          </a:xfrm>
        </p:spPr>
        <p:txBody>
          <a:bodyPr>
            <a:normAutofit fontScale="92500" lnSpcReduction="10000"/>
          </a:bodyPr>
          <a:lstStyle/>
          <a:p>
            <a:pPr marL="0" indent="0">
              <a:buNone/>
            </a:pPr>
            <a:r>
              <a:rPr lang="en-GB" sz="1500" b="1" dirty="0"/>
              <a:t>Aims</a:t>
            </a:r>
          </a:p>
          <a:p>
            <a:r>
              <a:rPr lang="en-GB" sz="1300" dirty="0"/>
              <a:t>Support individual development at all levels</a:t>
            </a:r>
          </a:p>
          <a:p>
            <a:r>
              <a:rPr lang="en-GB" sz="1300" dirty="0"/>
              <a:t>Embed inclusivity and transparency into performance, progression and rewards</a:t>
            </a:r>
          </a:p>
          <a:p>
            <a:r>
              <a:rPr lang="en-GB" sz="1300" dirty="0"/>
              <a:t>Address underrepresentation in leadership and commercialisation</a:t>
            </a:r>
          </a:p>
          <a:p>
            <a:r>
              <a:rPr lang="en-GB" sz="1300" dirty="0"/>
              <a:t>Promote access to networks, mentoring and training</a:t>
            </a:r>
          </a:p>
          <a:p>
            <a:r>
              <a:rPr lang="en-GB" sz="1300" dirty="0"/>
              <a:t>Embed career development planning</a:t>
            </a:r>
          </a:p>
          <a:p>
            <a:endParaRPr lang="en-GB" sz="1200" dirty="0"/>
          </a:p>
          <a:p>
            <a:pPr marL="0" indent="0">
              <a:buNone/>
            </a:pPr>
            <a:endParaRPr lang="en-GB" sz="1200" dirty="0"/>
          </a:p>
          <a:p>
            <a:pPr marL="0" indent="0">
              <a:buNone/>
            </a:pPr>
            <a:endParaRPr lang="en-GB" dirty="0"/>
          </a:p>
        </p:txBody>
      </p:sp>
      <p:sp>
        <p:nvSpPr>
          <p:cNvPr id="12" name="Rectangle 11">
            <a:extLst>
              <a:ext uri="{FF2B5EF4-FFF2-40B4-BE49-F238E27FC236}">
                <a16:creationId xmlns:a16="http://schemas.microsoft.com/office/drawing/2014/main" id="{967E710B-6673-421E-B227-B0FBD8FFBF14}"/>
              </a:ext>
            </a:extLst>
          </p:cNvPr>
          <p:cNvSpPr/>
          <p:nvPr/>
        </p:nvSpPr>
        <p:spPr>
          <a:xfrm>
            <a:off x="7664450" y="202716"/>
            <a:ext cx="1079500" cy="693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Shape&#10;&#10;Description automatically generated">
            <a:extLst>
              <a:ext uri="{FF2B5EF4-FFF2-40B4-BE49-F238E27FC236}">
                <a16:creationId xmlns:a16="http://schemas.microsoft.com/office/drawing/2014/main" id="{F9933D61-4960-4868-B8AE-303EA5C67A48}"/>
              </a:ext>
            </a:extLst>
          </p:cNvPr>
          <p:cNvPicPr>
            <a:picLocks noChangeAspect="1"/>
          </p:cNvPicPr>
          <p:nvPr/>
        </p:nvPicPr>
        <p:blipFill>
          <a:blip r:embed="rId3"/>
          <a:stretch>
            <a:fillRect/>
          </a:stretch>
        </p:blipFill>
        <p:spPr>
          <a:xfrm>
            <a:off x="7734804" y="247650"/>
            <a:ext cx="920246" cy="563058"/>
          </a:xfrm>
          <a:prstGeom prst="rect">
            <a:avLst/>
          </a:prstGeom>
        </p:spPr>
      </p:pic>
      <p:sp>
        <p:nvSpPr>
          <p:cNvPr id="2" name="Content Placeholder 9">
            <a:extLst>
              <a:ext uri="{FF2B5EF4-FFF2-40B4-BE49-F238E27FC236}">
                <a16:creationId xmlns:a16="http://schemas.microsoft.com/office/drawing/2014/main" id="{2C48C535-B806-96BB-5BD8-18671B540BCB}"/>
              </a:ext>
            </a:extLst>
          </p:cNvPr>
          <p:cNvSpPr txBox="1">
            <a:spLocks/>
          </p:cNvSpPr>
          <p:nvPr/>
        </p:nvSpPr>
        <p:spPr>
          <a:xfrm>
            <a:off x="3780859" y="3563087"/>
            <a:ext cx="5089541" cy="147485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Tx/>
              <a:buBlip>
                <a:blip r:embed="rId4"/>
              </a:buBlip>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Tx/>
              <a:buBlip>
                <a:blip r:embed="rId5"/>
              </a:buBlip>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Tx/>
              <a:buBlip>
                <a:blip r:embed="rId6"/>
              </a:buBlip>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400" b="1" dirty="0"/>
              <a:t>Approach</a:t>
            </a:r>
          </a:p>
          <a:p>
            <a:r>
              <a:rPr lang="en-GB" sz="1200" dirty="0"/>
              <a:t>Open engagement and co-creation, where appropriate</a:t>
            </a:r>
          </a:p>
          <a:p>
            <a:r>
              <a:rPr lang="en-GB" sz="1200" dirty="0"/>
              <a:t>Process: ensure that processes are readily understood and acknowledged by all colleagues to be fair and transparent</a:t>
            </a:r>
          </a:p>
          <a:p>
            <a:r>
              <a:rPr lang="en-GB" sz="1200" dirty="0"/>
              <a:t>Practice: monitoring, training, communications, professional and personal support</a:t>
            </a:r>
          </a:p>
          <a:p>
            <a:pPr marL="0" indent="0">
              <a:buFontTx/>
              <a:buNone/>
            </a:pPr>
            <a:endParaRPr lang="en-GB" dirty="0"/>
          </a:p>
        </p:txBody>
      </p:sp>
      <p:sp>
        <p:nvSpPr>
          <p:cNvPr id="9" name="Title 8">
            <a:extLst>
              <a:ext uri="{FF2B5EF4-FFF2-40B4-BE49-F238E27FC236}">
                <a16:creationId xmlns:a16="http://schemas.microsoft.com/office/drawing/2014/main" id="{0997D76B-B212-42A0-B50C-3C823AD40C97}"/>
              </a:ext>
            </a:extLst>
          </p:cNvPr>
          <p:cNvSpPr>
            <a:spLocks noGrp="1"/>
          </p:cNvSpPr>
          <p:nvPr>
            <p:ph type="title"/>
          </p:nvPr>
        </p:nvSpPr>
        <p:spPr>
          <a:xfrm>
            <a:off x="337538" y="399169"/>
            <a:ext cx="3003050" cy="994172"/>
          </a:xfrm>
        </p:spPr>
        <p:txBody>
          <a:bodyPr/>
          <a:lstStyle/>
          <a:p>
            <a:r>
              <a:rPr lang="en-GB" dirty="0">
                <a:solidFill>
                  <a:srgbClr val="31AB12"/>
                </a:solidFill>
              </a:rPr>
              <a:t>Career </a:t>
            </a:r>
            <a:br>
              <a:rPr lang="en-GB" dirty="0">
                <a:solidFill>
                  <a:srgbClr val="31AB12"/>
                </a:solidFill>
              </a:rPr>
            </a:br>
            <a:r>
              <a:rPr lang="en-GB" dirty="0">
                <a:solidFill>
                  <a:srgbClr val="31AB12"/>
                </a:solidFill>
              </a:rPr>
              <a:t>development</a:t>
            </a:r>
          </a:p>
        </p:txBody>
      </p:sp>
      <p:sp>
        <p:nvSpPr>
          <p:cNvPr id="18" name="TextBox 17">
            <a:extLst>
              <a:ext uri="{FF2B5EF4-FFF2-40B4-BE49-F238E27FC236}">
                <a16:creationId xmlns:a16="http://schemas.microsoft.com/office/drawing/2014/main" id="{358BA682-873B-2420-FF49-1A366508DE6B}"/>
              </a:ext>
            </a:extLst>
          </p:cNvPr>
          <p:cNvSpPr txBox="1"/>
          <p:nvPr/>
        </p:nvSpPr>
        <p:spPr>
          <a:xfrm>
            <a:off x="306001" y="1234478"/>
            <a:ext cx="2995201" cy="646331"/>
          </a:xfrm>
          <a:prstGeom prst="rect">
            <a:avLst/>
          </a:prstGeom>
          <a:noFill/>
        </p:spPr>
        <p:txBody>
          <a:bodyPr wrap="square" rtlCol="0">
            <a:spAutoFit/>
          </a:bodyPr>
          <a:lstStyle/>
          <a:p>
            <a:r>
              <a:rPr lang="en-GB" sz="1200" b="1" dirty="0">
                <a:solidFill>
                  <a:srgbClr val="31AB12"/>
                </a:solidFill>
              </a:rPr>
              <a:t>Vision:</a:t>
            </a:r>
            <a:r>
              <a:rPr lang="en-GB" sz="1200" dirty="0">
                <a:solidFill>
                  <a:srgbClr val="31AB12"/>
                </a:solidFill>
              </a:rPr>
              <a:t> To be a beacon of inclusive talent development and a pipeline for leaders in academia and industry. </a:t>
            </a:r>
          </a:p>
        </p:txBody>
      </p:sp>
      <p:sp>
        <p:nvSpPr>
          <p:cNvPr id="19" name="Content Placeholder 9">
            <a:extLst>
              <a:ext uri="{FF2B5EF4-FFF2-40B4-BE49-F238E27FC236}">
                <a16:creationId xmlns:a16="http://schemas.microsoft.com/office/drawing/2014/main" id="{D60BDF0B-CD3A-2F9C-D761-B9B04F9B62D3}"/>
              </a:ext>
            </a:extLst>
          </p:cNvPr>
          <p:cNvSpPr txBox="1">
            <a:spLocks/>
          </p:cNvSpPr>
          <p:nvPr/>
        </p:nvSpPr>
        <p:spPr>
          <a:xfrm>
            <a:off x="3780859" y="896255"/>
            <a:ext cx="4874191" cy="89900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Tx/>
              <a:buBlip>
                <a:blip r:embed="rId4"/>
              </a:buBlip>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Tx/>
              <a:buBlip>
                <a:blip r:embed="rId5"/>
              </a:buBlip>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Tx/>
              <a:buBlip>
                <a:blip r:embed="rId6"/>
              </a:buBlip>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400" b="1" dirty="0"/>
              <a:t>Mission</a:t>
            </a:r>
          </a:p>
          <a:p>
            <a:pPr marL="0" indent="0">
              <a:buFontTx/>
              <a:buNone/>
            </a:pPr>
            <a:r>
              <a:rPr lang="en-GB" sz="1200" dirty="0"/>
              <a:t>To embed a culture of continuous learning and transparent progression, where career development is an intentional, inclusive and strategic function of every team and role. </a:t>
            </a:r>
          </a:p>
          <a:p>
            <a:pPr marL="0" indent="0">
              <a:buFontTx/>
              <a:buNone/>
            </a:pPr>
            <a:endParaRPr lang="en-GB" dirty="0"/>
          </a:p>
        </p:txBody>
      </p:sp>
      <p:pic>
        <p:nvPicPr>
          <p:cNvPr id="21" name="Picture 20" descr="A group of people in protective gear&#10;&#10;AI-generated content may be incorrect.">
            <a:extLst>
              <a:ext uri="{FF2B5EF4-FFF2-40B4-BE49-F238E27FC236}">
                <a16:creationId xmlns:a16="http://schemas.microsoft.com/office/drawing/2014/main" id="{C176231D-BBDB-7F75-83AC-52636808917C}"/>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5900"/>
                    </a14:imgEffect>
                    <a14:imgEffect>
                      <a14:brightnessContrast contrast="20000"/>
                    </a14:imgEffect>
                  </a14:imgLayer>
                </a14:imgProps>
              </a:ext>
            </a:extLst>
          </a:blip>
          <a:srcRect l="16126" t="10674" r="31173"/>
          <a:stretch>
            <a:fillRect/>
          </a:stretch>
        </p:blipFill>
        <p:spPr>
          <a:xfrm>
            <a:off x="384233" y="1963303"/>
            <a:ext cx="2916969" cy="278102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84846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AA600"/>
        </a:solidFill>
        <a:effectLst/>
      </p:bgPr>
    </p:bg>
    <p:spTree>
      <p:nvGrpSpPr>
        <p:cNvPr id="1" name="">
          <a:extLst>
            <a:ext uri="{FF2B5EF4-FFF2-40B4-BE49-F238E27FC236}">
              <a16:creationId xmlns:a16="http://schemas.microsoft.com/office/drawing/2014/main" id="{0D6001BA-451D-47AE-BCE6-02BFCDE6EAA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B15A6A6-3892-2FA5-56EF-1C56878E7CEB}"/>
              </a:ext>
            </a:extLst>
          </p:cNvPr>
          <p:cNvSpPr/>
          <p:nvPr/>
        </p:nvSpPr>
        <p:spPr>
          <a:xfrm>
            <a:off x="1" y="0"/>
            <a:ext cx="3607200" cy="5143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8">
            <a:extLst>
              <a:ext uri="{FF2B5EF4-FFF2-40B4-BE49-F238E27FC236}">
                <a16:creationId xmlns:a16="http://schemas.microsoft.com/office/drawing/2014/main" id="{1AA22BAD-F38A-8343-F16E-5603250A75BC}"/>
              </a:ext>
            </a:extLst>
          </p:cNvPr>
          <p:cNvSpPr>
            <a:spLocks noGrp="1"/>
          </p:cNvSpPr>
          <p:nvPr>
            <p:ph type="title"/>
          </p:nvPr>
        </p:nvSpPr>
        <p:spPr>
          <a:xfrm>
            <a:off x="302076" y="399170"/>
            <a:ext cx="3003050" cy="994172"/>
          </a:xfrm>
        </p:spPr>
        <p:txBody>
          <a:bodyPr>
            <a:normAutofit fontScale="90000"/>
          </a:bodyPr>
          <a:lstStyle/>
          <a:p>
            <a:r>
              <a:rPr lang="en-GB" dirty="0">
                <a:solidFill>
                  <a:srgbClr val="EAB200"/>
                </a:solidFill>
              </a:rPr>
              <a:t>Responsible Research and Innovation (RRI)</a:t>
            </a:r>
          </a:p>
        </p:txBody>
      </p:sp>
      <p:sp>
        <p:nvSpPr>
          <p:cNvPr id="5" name="TextBox 4">
            <a:extLst>
              <a:ext uri="{FF2B5EF4-FFF2-40B4-BE49-F238E27FC236}">
                <a16:creationId xmlns:a16="http://schemas.microsoft.com/office/drawing/2014/main" id="{2C70969A-47B2-FDA5-21CA-CB9CB3C267D4}"/>
              </a:ext>
            </a:extLst>
          </p:cNvPr>
          <p:cNvSpPr txBox="1"/>
          <p:nvPr/>
        </p:nvSpPr>
        <p:spPr>
          <a:xfrm>
            <a:off x="302076" y="1393342"/>
            <a:ext cx="3039963" cy="646331"/>
          </a:xfrm>
          <a:prstGeom prst="rect">
            <a:avLst/>
          </a:prstGeom>
          <a:noFill/>
        </p:spPr>
        <p:txBody>
          <a:bodyPr wrap="square" rtlCol="0">
            <a:spAutoFit/>
          </a:bodyPr>
          <a:lstStyle/>
          <a:p>
            <a:r>
              <a:rPr lang="en-GB" sz="1200" b="1" dirty="0">
                <a:solidFill>
                  <a:srgbClr val="EAB200"/>
                </a:solidFill>
              </a:rPr>
              <a:t>Vision: </a:t>
            </a:r>
            <a:r>
              <a:rPr lang="en-GB" sz="1200" dirty="0">
                <a:solidFill>
                  <a:srgbClr val="EAB200"/>
                </a:solidFill>
              </a:rPr>
              <a:t>Ensuring advances in silicon photonics translate into positive societal impact.</a:t>
            </a:r>
          </a:p>
        </p:txBody>
      </p:sp>
      <p:sp>
        <p:nvSpPr>
          <p:cNvPr id="7" name="Content Placeholder 9">
            <a:extLst>
              <a:ext uri="{FF2B5EF4-FFF2-40B4-BE49-F238E27FC236}">
                <a16:creationId xmlns:a16="http://schemas.microsoft.com/office/drawing/2014/main" id="{21B432AC-D58D-0EA6-65C2-F489E44E1C14}"/>
              </a:ext>
            </a:extLst>
          </p:cNvPr>
          <p:cNvSpPr txBox="1">
            <a:spLocks/>
          </p:cNvSpPr>
          <p:nvPr/>
        </p:nvSpPr>
        <p:spPr>
          <a:xfrm>
            <a:off x="3780859" y="896257"/>
            <a:ext cx="4874191" cy="73503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Tx/>
              <a:buBlip>
                <a:blip r:embed="rId3"/>
              </a:buBlip>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Tx/>
              <a:buBlip>
                <a:blip r:embed="rId4"/>
              </a:buBlip>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Tx/>
              <a:buBlip>
                <a:blip r:embed="rId5"/>
              </a:buBlip>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200" b="1" dirty="0"/>
              <a:t>Mission</a:t>
            </a:r>
          </a:p>
          <a:p>
            <a:pPr marL="0" indent="0">
              <a:buNone/>
            </a:pPr>
            <a:r>
              <a:rPr lang="en-GB" sz="1200" dirty="0"/>
              <a:t>To deliver our overarching strategy in a sustainable, socially beneficial, economically viable and legally compliant way.</a:t>
            </a:r>
          </a:p>
          <a:p>
            <a:pPr marL="0" indent="0">
              <a:buFontTx/>
              <a:buNone/>
            </a:pPr>
            <a:endParaRPr lang="en-GB" dirty="0"/>
          </a:p>
        </p:txBody>
      </p:sp>
      <p:sp>
        <p:nvSpPr>
          <p:cNvPr id="8" name="Content Placeholder 9">
            <a:extLst>
              <a:ext uri="{FF2B5EF4-FFF2-40B4-BE49-F238E27FC236}">
                <a16:creationId xmlns:a16="http://schemas.microsoft.com/office/drawing/2014/main" id="{EB0D65E1-D2AF-2C1B-5717-99A1AF13774B}"/>
              </a:ext>
            </a:extLst>
          </p:cNvPr>
          <p:cNvSpPr>
            <a:spLocks noGrp="1"/>
          </p:cNvSpPr>
          <p:nvPr>
            <p:ph idx="1"/>
          </p:nvPr>
        </p:nvSpPr>
        <p:spPr>
          <a:xfrm>
            <a:off x="3780858" y="1731225"/>
            <a:ext cx="5089541" cy="1180566"/>
          </a:xfrm>
        </p:spPr>
        <p:txBody>
          <a:bodyPr>
            <a:noAutofit/>
          </a:bodyPr>
          <a:lstStyle/>
          <a:p>
            <a:pPr marL="0" indent="0">
              <a:buNone/>
            </a:pPr>
            <a:r>
              <a:rPr lang="en-GB" sz="1200" b="1" dirty="0"/>
              <a:t>Aims</a:t>
            </a:r>
          </a:p>
          <a:p>
            <a:pPr marL="0" indent="0">
              <a:buNone/>
            </a:pPr>
            <a:r>
              <a:rPr lang="en-GB" sz="1200" dirty="0"/>
              <a:t>To innovate in ways that meets societal needs and ethical standards, aligned with national and institutional policies, e.g. environmental sustainability, trusted research, research data management and ethics.</a:t>
            </a:r>
          </a:p>
          <a:p>
            <a:pPr marL="0" indent="0">
              <a:buNone/>
            </a:pPr>
            <a:endParaRPr lang="en-GB" sz="1200" dirty="0"/>
          </a:p>
          <a:p>
            <a:pPr marL="0" indent="0">
              <a:buNone/>
            </a:pPr>
            <a:endParaRPr lang="en-GB" sz="1200" dirty="0"/>
          </a:p>
        </p:txBody>
      </p:sp>
      <p:sp>
        <p:nvSpPr>
          <p:cNvPr id="9" name="Content Placeholder 9">
            <a:extLst>
              <a:ext uri="{FF2B5EF4-FFF2-40B4-BE49-F238E27FC236}">
                <a16:creationId xmlns:a16="http://schemas.microsoft.com/office/drawing/2014/main" id="{B1FB6F6E-BAA7-38B4-0CF4-C3CE01298051}"/>
              </a:ext>
            </a:extLst>
          </p:cNvPr>
          <p:cNvSpPr txBox="1">
            <a:spLocks/>
          </p:cNvSpPr>
          <p:nvPr/>
        </p:nvSpPr>
        <p:spPr>
          <a:xfrm>
            <a:off x="3780857" y="2911791"/>
            <a:ext cx="5089541" cy="193247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Tx/>
              <a:buBlip>
                <a:blip r:embed="rId3"/>
              </a:buBlip>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Tx/>
              <a:buBlip>
                <a:blip r:embed="rId4"/>
              </a:buBlip>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Tx/>
              <a:buBlip>
                <a:blip r:embed="rId5"/>
              </a:buBlip>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200" b="1" dirty="0"/>
              <a:t>Approach</a:t>
            </a:r>
          </a:p>
          <a:p>
            <a:pPr marL="0" indent="0">
              <a:buNone/>
            </a:pPr>
            <a:r>
              <a:rPr lang="en-GB" sz="1200" dirty="0"/>
              <a:t>Our RRI efforts are structured around four core pillars:</a:t>
            </a:r>
          </a:p>
          <a:p>
            <a:r>
              <a:rPr lang="en-GB" sz="1200" dirty="0"/>
              <a:t>Sustainable Innovation, Manufacturing and Supply Chain Management</a:t>
            </a:r>
          </a:p>
          <a:p>
            <a:r>
              <a:rPr lang="en-GB" sz="1200" dirty="0"/>
              <a:t>Responsible Data Management and Open Source</a:t>
            </a:r>
          </a:p>
          <a:p>
            <a:r>
              <a:rPr lang="en-GB" sz="1200" dirty="0"/>
              <a:t>Effective and accessible communication</a:t>
            </a:r>
          </a:p>
          <a:p>
            <a:r>
              <a:rPr lang="en-GB" sz="1200" dirty="0"/>
              <a:t>Trusted Research, governance, compliance and financial sustainability</a:t>
            </a:r>
          </a:p>
          <a:p>
            <a:pPr marL="0" indent="0">
              <a:buNone/>
            </a:pPr>
            <a:endParaRPr lang="en-GB" sz="1200" dirty="0"/>
          </a:p>
          <a:p>
            <a:pPr marL="0" indent="0">
              <a:buFontTx/>
              <a:buNone/>
            </a:pPr>
            <a:endParaRPr lang="en-GB" dirty="0"/>
          </a:p>
        </p:txBody>
      </p:sp>
      <p:pic>
        <p:nvPicPr>
          <p:cNvPr id="11" name="Picture 10" descr="A person in a mask and gloves working on a machine&#10;&#10;AI-generated content may be incorrect.">
            <a:extLst>
              <a:ext uri="{FF2B5EF4-FFF2-40B4-BE49-F238E27FC236}">
                <a16:creationId xmlns:a16="http://schemas.microsoft.com/office/drawing/2014/main" id="{FE7D8A1D-E1E7-E5B0-4DC0-413DD94ECC9D}"/>
              </a:ext>
            </a:extLst>
          </p:cNvPr>
          <p:cNvPicPr>
            <a:picLocks noChangeAspect="1"/>
          </p:cNvPicPr>
          <p:nvPr/>
        </p:nvPicPr>
        <p:blipFill>
          <a:blip r:embed="rId6"/>
          <a:srcRect l="41411" t="19626" r="14918" b="13387"/>
          <a:stretch>
            <a:fillRect/>
          </a:stretch>
        </p:blipFill>
        <p:spPr>
          <a:xfrm>
            <a:off x="302076" y="2092148"/>
            <a:ext cx="2822011" cy="288575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52263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B2A86"/>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B95E58-45F4-E89E-44C6-50B19E79606A}"/>
              </a:ext>
            </a:extLst>
          </p:cNvPr>
          <p:cNvSpPr/>
          <p:nvPr/>
        </p:nvSpPr>
        <p:spPr>
          <a:xfrm>
            <a:off x="1" y="0"/>
            <a:ext cx="3607200" cy="5143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8">
            <a:extLst>
              <a:ext uri="{FF2B5EF4-FFF2-40B4-BE49-F238E27FC236}">
                <a16:creationId xmlns:a16="http://schemas.microsoft.com/office/drawing/2014/main" id="{0375E2F4-3999-543B-45BA-B7667D324789}"/>
              </a:ext>
            </a:extLst>
          </p:cNvPr>
          <p:cNvSpPr>
            <a:spLocks noGrp="1"/>
          </p:cNvSpPr>
          <p:nvPr>
            <p:ph type="title"/>
          </p:nvPr>
        </p:nvSpPr>
        <p:spPr>
          <a:xfrm>
            <a:off x="283619" y="216440"/>
            <a:ext cx="3003050" cy="994172"/>
          </a:xfrm>
        </p:spPr>
        <p:txBody>
          <a:bodyPr/>
          <a:lstStyle/>
          <a:p>
            <a:r>
              <a:rPr lang="en-GB" dirty="0">
                <a:solidFill>
                  <a:srgbClr val="2B2A86"/>
                </a:solidFill>
              </a:rPr>
              <a:t>Communications</a:t>
            </a:r>
          </a:p>
        </p:txBody>
      </p:sp>
      <p:sp>
        <p:nvSpPr>
          <p:cNvPr id="3" name="TextBox 2">
            <a:extLst>
              <a:ext uri="{FF2B5EF4-FFF2-40B4-BE49-F238E27FC236}">
                <a16:creationId xmlns:a16="http://schemas.microsoft.com/office/drawing/2014/main" id="{92FF7AAC-8723-B3A3-D795-62965136244C}"/>
              </a:ext>
            </a:extLst>
          </p:cNvPr>
          <p:cNvSpPr txBox="1"/>
          <p:nvPr/>
        </p:nvSpPr>
        <p:spPr>
          <a:xfrm>
            <a:off x="283619" y="970907"/>
            <a:ext cx="3039963" cy="830997"/>
          </a:xfrm>
          <a:prstGeom prst="rect">
            <a:avLst/>
          </a:prstGeom>
          <a:noFill/>
        </p:spPr>
        <p:txBody>
          <a:bodyPr wrap="square" rtlCol="0">
            <a:spAutoFit/>
          </a:bodyPr>
          <a:lstStyle/>
          <a:p>
            <a:r>
              <a:rPr lang="en-GB" sz="1200" b="1" dirty="0">
                <a:solidFill>
                  <a:srgbClr val="2B2A86"/>
                </a:solidFill>
              </a:rPr>
              <a:t>Vision: </a:t>
            </a:r>
            <a:r>
              <a:rPr lang="en-GB" sz="1200" dirty="0">
                <a:solidFill>
                  <a:srgbClr val="2B2A86"/>
                </a:solidFill>
              </a:rPr>
              <a:t>For key audiences to understand that the time is right for UK </a:t>
            </a:r>
            <a:r>
              <a:rPr lang="en-GB" sz="1200" dirty="0" err="1">
                <a:solidFill>
                  <a:srgbClr val="2B2A86"/>
                </a:solidFill>
              </a:rPr>
              <a:t>SiPh</a:t>
            </a:r>
            <a:r>
              <a:rPr lang="en-GB" sz="1200" dirty="0">
                <a:solidFill>
                  <a:srgbClr val="2B2A86"/>
                </a:solidFill>
              </a:rPr>
              <a:t> and why C-PIC is central to its success.</a:t>
            </a:r>
          </a:p>
        </p:txBody>
      </p:sp>
      <p:sp>
        <p:nvSpPr>
          <p:cNvPr id="6" name="Content Placeholder 9">
            <a:extLst>
              <a:ext uri="{FF2B5EF4-FFF2-40B4-BE49-F238E27FC236}">
                <a16:creationId xmlns:a16="http://schemas.microsoft.com/office/drawing/2014/main" id="{E6E723EA-6950-8E3C-5491-324D5A903CED}"/>
              </a:ext>
            </a:extLst>
          </p:cNvPr>
          <p:cNvSpPr txBox="1">
            <a:spLocks/>
          </p:cNvSpPr>
          <p:nvPr/>
        </p:nvSpPr>
        <p:spPr>
          <a:xfrm>
            <a:off x="3780859" y="896255"/>
            <a:ext cx="4874191" cy="9901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Tx/>
              <a:buBlip>
                <a:blip r:embed="rId2"/>
              </a:buBlip>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Tx/>
              <a:buBlip>
                <a:blip r:embed="rId3"/>
              </a:buBlip>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Tx/>
              <a:buBlip>
                <a:blip r:embed="rId4"/>
              </a:buBlip>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200" b="1" dirty="0"/>
              <a:t>Mission</a:t>
            </a:r>
          </a:p>
          <a:p>
            <a:pPr marL="0" indent="0">
              <a:buFontTx/>
              <a:buNone/>
            </a:pPr>
            <a:r>
              <a:rPr lang="en-GB" sz="1200" dirty="0"/>
              <a:t>To support the creation of the pipeline by disseminating C-PIC’s core ethos into relatable and concrete messages, targeted to socially and technically diverse audiences.</a:t>
            </a:r>
          </a:p>
          <a:p>
            <a:pPr marL="0" indent="0">
              <a:buFontTx/>
              <a:buNone/>
            </a:pPr>
            <a:endParaRPr lang="en-GB" dirty="0"/>
          </a:p>
        </p:txBody>
      </p:sp>
      <p:sp>
        <p:nvSpPr>
          <p:cNvPr id="7" name="Content Placeholder 9">
            <a:extLst>
              <a:ext uri="{FF2B5EF4-FFF2-40B4-BE49-F238E27FC236}">
                <a16:creationId xmlns:a16="http://schemas.microsoft.com/office/drawing/2014/main" id="{76E9C626-1125-2BF2-14A4-643A1E9AAE57}"/>
              </a:ext>
            </a:extLst>
          </p:cNvPr>
          <p:cNvSpPr>
            <a:spLocks noGrp="1"/>
          </p:cNvSpPr>
          <p:nvPr>
            <p:ph idx="1"/>
          </p:nvPr>
        </p:nvSpPr>
        <p:spPr>
          <a:xfrm>
            <a:off x="3780859" y="1762614"/>
            <a:ext cx="5089541" cy="1862338"/>
          </a:xfrm>
        </p:spPr>
        <p:txBody>
          <a:bodyPr>
            <a:noAutofit/>
          </a:bodyPr>
          <a:lstStyle/>
          <a:p>
            <a:pPr marL="0" indent="0">
              <a:buNone/>
            </a:pPr>
            <a:r>
              <a:rPr lang="en-GB" sz="1200" b="1" dirty="0"/>
              <a:t>Aims</a:t>
            </a:r>
          </a:p>
          <a:p>
            <a:r>
              <a:rPr lang="en-GB" sz="1200" dirty="0"/>
              <a:t>Increase visibility and knowledge of </a:t>
            </a:r>
            <a:r>
              <a:rPr lang="en-GB" sz="1200" dirty="0" err="1"/>
              <a:t>SiPh</a:t>
            </a:r>
            <a:r>
              <a:rPr lang="en-GB" sz="1200" dirty="0"/>
              <a:t>, C-PIC capabilities and initiatives</a:t>
            </a:r>
          </a:p>
          <a:p>
            <a:r>
              <a:rPr lang="en-GB" sz="1200" dirty="0"/>
              <a:t>Generate leads and convert into C-PIC members</a:t>
            </a:r>
          </a:p>
          <a:p>
            <a:r>
              <a:rPr lang="en-GB" sz="1200" dirty="0"/>
              <a:t>Develop a community of advocates for </a:t>
            </a:r>
            <a:r>
              <a:rPr lang="en-GB" sz="1200" dirty="0" err="1"/>
              <a:t>SiPh</a:t>
            </a:r>
            <a:r>
              <a:rPr lang="en-GB" sz="1200" dirty="0"/>
              <a:t> and C-PIC</a:t>
            </a:r>
          </a:p>
          <a:p>
            <a:r>
              <a:rPr lang="en-GB" sz="1200" dirty="0"/>
              <a:t>Establish thought leadership </a:t>
            </a:r>
          </a:p>
          <a:p>
            <a:r>
              <a:rPr lang="en-GB" sz="1200" dirty="0"/>
              <a:t>Engage and attract a diverse talent pool</a:t>
            </a:r>
          </a:p>
          <a:p>
            <a:pPr marL="0" indent="0">
              <a:buNone/>
            </a:pPr>
            <a:endParaRPr lang="en-GB" sz="1200" dirty="0"/>
          </a:p>
          <a:p>
            <a:pPr marL="0" indent="0">
              <a:buNone/>
            </a:pPr>
            <a:endParaRPr lang="en-GB" sz="1200" dirty="0"/>
          </a:p>
        </p:txBody>
      </p:sp>
      <p:sp>
        <p:nvSpPr>
          <p:cNvPr id="8" name="Content Placeholder 9">
            <a:extLst>
              <a:ext uri="{FF2B5EF4-FFF2-40B4-BE49-F238E27FC236}">
                <a16:creationId xmlns:a16="http://schemas.microsoft.com/office/drawing/2014/main" id="{0FFCD49A-B324-B62D-23D8-271C18D3FD64}"/>
              </a:ext>
            </a:extLst>
          </p:cNvPr>
          <p:cNvSpPr txBox="1">
            <a:spLocks/>
          </p:cNvSpPr>
          <p:nvPr/>
        </p:nvSpPr>
        <p:spPr>
          <a:xfrm>
            <a:off x="3780859" y="3549765"/>
            <a:ext cx="5089541" cy="150463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Tx/>
              <a:buBlip>
                <a:blip r:embed="rId2"/>
              </a:buBlip>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Tx/>
              <a:buBlip>
                <a:blip r:embed="rId3"/>
              </a:buBlip>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Tx/>
              <a:buBlip>
                <a:blip r:embed="rId4"/>
              </a:buBlip>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200" b="1" dirty="0"/>
              <a:t>Approach</a:t>
            </a:r>
          </a:p>
          <a:p>
            <a:r>
              <a:rPr lang="en-GB" sz="1200" dirty="0"/>
              <a:t>Data driven, analytical approach including:</a:t>
            </a:r>
          </a:p>
          <a:p>
            <a:r>
              <a:rPr lang="en-GB" sz="1200" dirty="0"/>
              <a:t>Situation and market analysis</a:t>
            </a:r>
          </a:p>
          <a:p>
            <a:r>
              <a:rPr lang="en-GB" sz="1200" dirty="0"/>
              <a:t>Segmentation and targeting of sector specific messaging to resonate with different key audiences</a:t>
            </a:r>
          </a:p>
          <a:p>
            <a:r>
              <a:rPr lang="en-GB" sz="1200" dirty="0"/>
              <a:t>Reporting and measuring of outcomes</a:t>
            </a:r>
          </a:p>
          <a:p>
            <a:pPr marL="0" indent="0">
              <a:buFontTx/>
              <a:buNone/>
            </a:pPr>
            <a:endParaRPr lang="en-GB" sz="1200" dirty="0"/>
          </a:p>
        </p:txBody>
      </p:sp>
      <p:pic>
        <p:nvPicPr>
          <p:cNvPr id="1026" name="Picture 2" descr="UK Photonics in Focus: CORNERSTONE Leads Discussion on Growth and Innovation at Labour Party Conference">
            <a:extLst>
              <a:ext uri="{FF2B5EF4-FFF2-40B4-BE49-F238E27FC236}">
                <a16:creationId xmlns:a16="http://schemas.microsoft.com/office/drawing/2014/main" id="{1939ABB9-3034-2265-9CA3-5125E94DF1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498" r="9498"/>
          <a:stretch>
            <a:fillRect/>
          </a:stretch>
        </p:blipFill>
        <p:spPr bwMode="auto">
          <a:xfrm>
            <a:off x="344340" y="1909275"/>
            <a:ext cx="2918520" cy="286464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181908968"/>
      </p:ext>
    </p:extLst>
  </p:cSld>
  <p:clrMapOvr>
    <a:masterClrMapping/>
  </p:clrMapOvr>
</p:sld>
</file>

<file path=ppt/theme/theme1.xml><?xml version="1.0" encoding="utf-8"?>
<a:theme xmlns:a="http://schemas.openxmlformats.org/drawingml/2006/main" name="Office Theme">
  <a:themeElements>
    <a:clrScheme name="CORNERSTONE">
      <a:dk1>
        <a:srgbClr val="000942"/>
      </a:dk1>
      <a:lt1>
        <a:srgbClr val="FFFFFF"/>
      </a:lt1>
      <a:dk2>
        <a:srgbClr val="340079"/>
      </a:dk2>
      <a:lt2>
        <a:srgbClr val="FFFFFF"/>
      </a:lt2>
      <a:accent1>
        <a:srgbClr val="348DD6"/>
      </a:accent1>
      <a:accent2>
        <a:srgbClr val="FAC817"/>
      </a:accent2>
      <a:accent3>
        <a:srgbClr val="31AB12"/>
      </a:accent3>
      <a:accent4>
        <a:srgbClr val="E80E34"/>
      </a:accent4>
      <a:accent5>
        <a:srgbClr val="8CA8C2"/>
      </a:accent5>
      <a:accent6>
        <a:srgbClr val="D60070"/>
      </a:accent6>
      <a:hlink>
        <a:srgbClr val="348DD6"/>
      </a:hlink>
      <a:folHlink>
        <a:srgbClr val="8CA8C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79bc0a9-d706-43ab-8d4d-431ee86bcb8b" xsi:nil="true"/>
    <lcf76f155ced4ddcb4097134ff3c332f xmlns="9f8affc1-1773-451c-8f00-5d38c91816ea">
      <Terms xmlns="http://schemas.microsoft.com/office/infopath/2007/PartnerControls"/>
    </lcf76f155ced4ddcb4097134ff3c332f>
    <tag xmlns="9f8affc1-1773-451c-8f00-5d38c91816ea" xsi:nil="true"/>
    <_Flow_SignoffStatus xmlns="9f8affc1-1773-451c-8f00-5d38c91816e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1B187E07B5CD24598F0DE2435390DA9" ma:contentTypeVersion="20" ma:contentTypeDescription="Create a new document." ma:contentTypeScope="" ma:versionID="1f62a839a2076ed0d877f5cee6196f82">
  <xsd:schema xmlns:xsd="http://www.w3.org/2001/XMLSchema" xmlns:xs="http://www.w3.org/2001/XMLSchema" xmlns:p="http://schemas.microsoft.com/office/2006/metadata/properties" xmlns:ns2="9f8affc1-1773-451c-8f00-5d38c91816ea" xmlns:ns3="679bc0a9-d706-43ab-8d4d-431ee86bcb8b" targetNamespace="http://schemas.microsoft.com/office/2006/metadata/properties" ma:root="true" ma:fieldsID="0d919bd9a7dc4922d85cdbd9f743c785" ns2:_="" ns3:_="">
    <xsd:import namespace="9f8affc1-1773-451c-8f00-5d38c91816ea"/>
    <xsd:import namespace="679bc0a9-d706-43ab-8d4d-431ee86bcb8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element ref="ns2:tag" minOccurs="0"/>
                <xsd:element ref="ns2:_Flow_SignoffStatu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8affc1-1773-451c-8f00-5d38c91816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bf2f534-9c3d-494b-83fb-768e807180cb"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tag" ma:index="24" nillable="true" ma:displayName="tag" ma:format="Dropdown" ma:internalName="tag">
      <xsd:simpleType>
        <xsd:restriction base="dms:Text">
          <xsd:maxLength value="255"/>
        </xsd:restriction>
      </xsd:simpleType>
    </xsd:element>
    <xsd:element name="_Flow_SignoffStatus" ma:index="25" nillable="true" ma:displayName="Sign-off status" ma:internalName="Sign_x002d_off_x0020_status">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9bc0a9-d706-43ab-8d4d-431ee86bcb8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f74992a1-1a72-43cf-ad51-006eafc568cd}" ma:internalName="TaxCatchAll" ma:showField="CatchAllData" ma:web="679bc0a9-d706-43ab-8d4d-431ee86bcb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A823E7-1A3C-47BA-81AF-D9C7FC700386}">
  <ds:schemaRefs>
    <ds:schemaRef ds:uri="http://purl.org/dc/terms/"/>
    <ds:schemaRef ds:uri="http://purl.org/dc/dcmitype/"/>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679bc0a9-d706-43ab-8d4d-431ee86bcb8b"/>
    <ds:schemaRef ds:uri="9f8affc1-1773-451c-8f00-5d38c91816ea"/>
    <ds:schemaRef ds:uri="http://www.w3.org/XML/1998/namespace"/>
  </ds:schemaRefs>
</ds:datastoreItem>
</file>

<file path=customXml/itemProps2.xml><?xml version="1.0" encoding="utf-8"?>
<ds:datastoreItem xmlns:ds="http://schemas.openxmlformats.org/officeDocument/2006/customXml" ds:itemID="{BA146F5A-85F2-48DE-88E1-7CFC38E3CE5E}">
  <ds:schemaRefs>
    <ds:schemaRef ds:uri="http://schemas.microsoft.com/sharepoint/v3/contenttype/forms"/>
  </ds:schemaRefs>
</ds:datastoreItem>
</file>

<file path=customXml/itemProps3.xml><?xml version="1.0" encoding="utf-8"?>
<ds:datastoreItem xmlns:ds="http://schemas.openxmlformats.org/officeDocument/2006/customXml" ds:itemID="{356BB000-4F18-45B4-9AC2-47729D60E0E1}">
  <ds:schemaRefs>
    <ds:schemaRef ds:uri="679bc0a9-d706-43ab-8d4d-431ee86bcb8b"/>
    <ds:schemaRef ds:uri="9f8affc1-1773-451c-8f00-5d38c91816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884</TotalTime>
  <Words>863</Words>
  <Application>Microsoft Office PowerPoint</Application>
  <PresentationFormat>On-screen Show (16:9)</PresentationFormat>
  <Paragraphs>111</Paragraphs>
  <Slides>8</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Century Gothic</vt:lpstr>
      <vt:lpstr>Arial</vt:lpstr>
      <vt:lpstr>Aptos</vt:lpstr>
      <vt:lpstr>Office Theme</vt:lpstr>
      <vt:lpstr>C-PIC Strategy</vt:lpstr>
      <vt:lpstr>Our strategy</vt:lpstr>
      <vt:lpstr>Scientific</vt:lpstr>
      <vt:lpstr>Commercialisation</vt:lpstr>
      <vt:lpstr>Equality, diversity and inclusion</vt:lpstr>
      <vt:lpstr>Career  development</vt:lpstr>
      <vt:lpstr>Responsible Research and Innovation (RRI)</vt:lpstr>
      <vt:lpstr>Communications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cornerstone@soton.ac.uk</dc:creator>
  <cp:lastModifiedBy>Ruth Churchill</cp:lastModifiedBy>
  <cp:revision>11</cp:revision>
  <dcterms:created xsi:type="dcterms:W3CDTF">2022-07-30T12:05:13Z</dcterms:created>
  <dcterms:modified xsi:type="dcterms:W3CDTF">2025-10-08T14:09:01Z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0x01010031B187E07B5CD24598F0DE2435390DA9</vt:lpwstr>
  </property>
  <property fmtid="{D5CDD505-2E9C-101B-9397-08002B2CF9AE}" pid="3" name="MediaServiceImageTags">
    <vt:lpwstr/>
  </property>
</Properties>
</file>